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8"/>
  </p:notesMasterIdLst>
  <p:handoutMasterIdLst>
    <p:handoutMasterId r:id="rId19"/>
  </p:handoutMasterIdLst>
  <p:sldIdLst>
    <p:sldId id="257" r:id="rId5"/>
    <p:sldId id="389" r:id="rId6"/>
    <p:sldId id="384" r:id="rId7"/>
    <p:sldId id="317" r:id="rId8"/>
    <p:sldId id="395" r:id="rId9"/>
    <p:sldId id="392" r:id="rId10"/>
    <p:sldId id="396" r:id="rId11"/>
    <p:sldId id="397" r:id="rId12"/>
    <p:sldId id="399" r:id="rId13"/>
    <p:sldId id="400" r:id="rId14"/>
    <p:sldId id="272" r:id="rId15"/>
    <p:sldId id="321" r:id="rId16"/>
    <p:sldId id="39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0" autoAdjust="0"/>
    <p:restoredTop sz="93725" autoAdjust="0"/>
  </p:normalViewPr>
  <p:slideViewPr>
    <p:cSldViewPr snapToGrid="0">
      <p:cViewPr varScale="1">
        <p:scale>
          <a:sx n="114" d="100"/>
          <a:sy n="114" d="100"/>
        </p:scale>
        <p:origin x="300" y="102"/>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5" csCatId="colorful" phldr="1"/>
      <dgm:spPr/>
      <dgm:t>
        <a:bodyPr/>
        <a:lstStyle/>
        <a:p>
          <a:endParaRPr lang="en-US"/>
        </a:p>
      </dgm:t>
    </dgm:pt>
    <dgm:pt modelId="{4259F840-24E7-476F-9F30-482E46395856}">
      <dgm:prSet phldrT="[Text]" custT="1"/>
      <dgm:spPr/>
      <dgm:t>
        <a:bodyPr/>
        <a:lstStyle/>
        <a:p>
          <a:r>
            <a:rPr lang="en-US" sz="1800" dirty="0">
              <a:latin typeface="+mn-lt"/>
            </a:rPr>
            <a:t>JAN 21</a:t>
          </a:r>
        </a:p>
      </dgm:t>
    </dgm:pt>
    <dgm:pt modelId="{FCE8068D-7E50-4749-A8D0-ADEDAC5637B3}" type="parTrans" cxnId="{42EE41D1-3C16-4937-BB38-B076896C09A0}">
      <dgm:prSet/>
      <dgm:spPr/>
      <dgm:t>
        <a:bodyPr/>
        <a:lstStyle/>
        <a:p>
          <a:endParaRPr lang="en-US" sz="1800">
            <a:latin typeface="+mn-lt"/>
          </a:endParaRPr>
        </a:p>
      </dgm:t>
    </dgm:pt>
    <dgm:pt modelId="{DCC444A4-F20A-48F5-A61E-47BFFF185A57}" type="sibTrans" cxnId="{42EE41D1-3C16-4937-BB38-B076896C09A0}">
      <dgm:prSet/>
      <dgm:spPr/>
      <dgm:t>
        <a:bodyPr/>
        <a:lstStyle/>
        <a:p>
          <a:endParaRPr lang="en-US" sz="1800">
            <a:latin typeface="+mn-lt"/>
          </a:endParaRPr>
        </a:p>
      </dgm:t>
    </dgm:pt>
    <dgm:pt modelId="{B54C8F6C-BE1E-4EAB-B7A0-48DE01FFAA36}">
      <dgm:prSet phldrT="[Text]" custT="1"/>
      <dgm:spPr/>
      <dgm:t>
        <a:bodyPr/>
        <a:lstStyle/>
        <a:p>
          <a:pPr>
            <a:buFont typeface="Symbol" panose="05050102010706020507" pitchFamily="18" charset="2"/>
            <a:buChar char=""/>
          </a:pPr>
          <a:r>
            <a:rPr lang="en-US" sz="1800" dirty="0">
              <a:latin typeface="+mn-lt"/>
            </a:rPr>
            <a:t>ME OFFICE AT NCA CREATED</a:t>
          </a:r>
        </a:p>
      </dgm:t>
    </dgm:pt>
    <dgm:pt modelId="{8DE7CD45-B7C0-432E-B819-6A7D97E31315}" type="parTrans" cxnId="{770CA1CC-3DDD-451E-AE83-A71CA570260C}">
      <dgm:prSet/>
      <dgm:spPr/>
      <dgm:t>
        <a:bodyPr/>
        <a:lstStyle/>
        <a:p>
          <a:endParaRPr lang="en-US" sz="1800">
            <a:latin typeface="+mn-lt"/>
          </a:endParaRPr>
        </a:p>
      </dgm:t>
    </dgm:pt>
    <dgm:pt modelId="{C33B8BEF-A818-4A2F-A99A-E2B29895E184}" type="sibTrans" cxnId="{770CA1CC-3DDD-451E-AE83-A71CA570260C}">
      <dgm:prSet/>
      <dgm:spPr/>
      <dgm:t>
        <a:bodyPr/>
        <a:lstStyle/>
        <a:p>
          <a:endParaRPr lang="en-US" sz="1800">
            <a:latin typeface="+mn-lt"/>
          </a:endParaRPr>
        </a:p>
      </dgm:t>
    </dgm:pt>
    <dgm:pt modelId="{E4033A39-DCC4-4038-9562-AEDDBBB37A99}">
      <dgm:prSet phldrT="[Text]" custT="1"/>
      <dgm:spPr/>
      <dgm:t>
        <a:bodyPr/>
        <a:lstStyle/>
        <a:p>
          <a:r>
            <a:rPr lang="en-US" sz="1800" dirty="0">
              <a:latin typeface="+mn-lt"/>
            </a:rPr>
            <a:t>APRIL 21</a:t>
          </a:r>
        </a:p>
      </dgm:t>
    </dgm:pt>
    <dgm:pt modelId="{048EEAE6-78BA-4B00-B7BB-9C22DBB1E8F4}" type="parTrans" cxnId="{32EF2862-2950-4DF8-BEA8-CD19460CCA31}">
      <dgm:prSet/>
      <dgm:spPr/>
      <dgm:t>
        <a:bodyPr/>
        <a:lstStyle/>
        <a:p>
          <a:endParaRPr lang="en-US" sz="1800">
            <a:latin typeface="+mn-lt"/>
          </a:endParaRPr>
        </a:p>
      </dgm:t>
    </dgm:pt>
    <dgm:pt modelId="{80AB0E5B-0C58-465D-A545-5B21133D2849}" type="sibTrans" cxnId="{32EF2862-2950-4DF8-BEA8-CD19460CCA31}">
      <dgm:prSet/>
      <dgm:spPr/>
      <dgm:t>
        <a:bodyPr/>
        <a:lstStyle/>
        <a:p>
          <a:endParaRPr lang="en-US" sz="1800">
            <a:latin typeface="+mn-lt"/>
          </a:endParaRPr>
        </a:p>
      </dgm:t>
    </dgm:pt>
    <dgm:pt modelId="{A4C0B4E4-70AD-4901-9E3F-7EA25DD6DAA1}">
      <dgm:prSet phldrT="[Text]" custT="1"/>
      <dgm:spPr/>
      <dgm:t>
        <a:bodyPr/>
        <a:lstStyle/>
        <a:p>
          <a:pPr>
            <a:buFont typeface="Symbol" panose="05050102010706020507" pitchFamily="18" charset="2"/>
            <a:buChar char=""/>
          </a:pPr>
          <a:r>
            <a:rPr lang="en-US" sz="1800" dirty="0">
              <a:latin typeface="+mn-lt"/>
            </a:rPr>
            <a:t>ME SERVICE FULLY ROLLED OUT AT ALL 4 NCA SITES</a:t>
          </a:r>
        </a:p>
      </dgm:t>
    </dgm:pt>
    <dgm:pt modelId="{701D9033-BAD3-4299-933F-A47AFDC2ECD0}" type="parTrans" cxnId="{5E74CB62-E52E-4CEE-8AA1-9812BFC0D67E}">
      <dgm:prSet/>
      <dgm:spPr/>
      <dgm:t>
        <a:bodyPr/>
        <a:lstStyle/>
        <a:p>
          <a:endParaRPr lang="en-US" sz="1800">
            <a:latin typeface="+mn-lt"/>
          </a:endParaRPr>
        </a:p>
      </dgm:t>
    </dgm:pt>
    <dgm:pt modelId="{657DB10D-2517-48AA-B970-6D815DBD4123}" type="sibTrans" cxnId="{5E74CB62-E52E-4CEE-8AA1-9812BFC0D67E}">
      <dgm:prSet/>
      <dgm:spPr/>
      <dgm:t>
        <a:bodyPr/>
        <a:lstStyle/>
        <a:p>
          <a:endParaRPr lang="en-US" sz="1800">
            <a:latin typeface="+mn-lt"/>
          </a:endParaRPr>
        </a:p>
      </dgm:t>
    </dgm:pt>
    <dgm:pt modelId="{87BF7896-20EA-4E8F-B6F4-A34EC5C9CB50}">
      <dgm:prSet phldrT="[Text]" custT="1"/>
      <dgm:spPr/>
      <dgm:t>
        <a:bodyPr/>
        <a:lstStyle/>
        <a:p>
          <a:r>
            <a:rPr lang="en-US" sz="1800" dirty="0">
              <a:latin typeface="+mn-lt"/>
            </a:rPr>
            <a:t>JULY/AUG 22</a:t>
          </a:r>
        </a:p>
      </dgm:t>
    </dgm:pt>
    <dgm:pt modelId="{05E47BA5-F724-4AEE-9B5B-401F18E028E6}" type="parTrans" cxnId="{92330C11-C197-4512-BDA4-8D8A69AF7D1C}">
      <dgm:prSet/>
      <dgm:spPr/>
      <dgm:t>
        <a:bodyPr/>
        <a:lstStyle/>
        <a:p>
          <a:endParaRPr lang="en-US" sz="1800">
            <a:latin typeface="+mn-lt"/>
          </a:endParaRPr>
        </a:p>
      </dgm:t>
    </dgm:pt>
    <dgm:pt modelId="{D63CE73E-35DE-48C3-8753-7648BC953C0D}" type="sibTrans" cxnId="{92330C11-C197-4512-BDA4-8D8A69AF7D1C}">
      <dgm:prSet/>
      <dgm:spPr/>
      <dgm:t>
        <a:bodyPr/>
        <a:lstStyle/>
        <a:p>
          <a:endParaRPr lang="en-US" sz="1800">
            <a:latin typeface="+mn-lt"/>
          </a:endParaRPr>
        </a:p>
      </dgm:t>
    </dgm:pt>
    <dgm:pt modelId="{43CBB0A2-9D75-4264-8A30-3E8974B40658}">
      <dgm:prSet phldrT="[Text]" custT="1"/>
      <dgm:spPr/>
      <dgm:t>
        <a:bodyPr/>
        <a:lstStyle/>
        <a:p>
          <a:pPr>
            <a:buFont typeface="Symbol" panose="05050102010706020507" pitchFamily="18" charset="2"/>
            <a:buChar char=""/>
          </a:pPr>
          <a:r>
            <a:rPr lang="en-US" sz="1800" dirty="0"/>
            <a:t>ROLLOUT OF COMMUNITY SCRUTINY</a:t>
          </a:r>
          <a:endParaRPr lang="en-US" sz="1800" dirty="0">
            <a:latin typeface="+mn-lt"/>
          </a:endParaRPr>
        </a:p>
      </dgm:t>
    </dgm:pt>
    <dgm:pt modelId="{F806E590-5F8E-48A1-96AC-9E738290D2ED}" type="parTrans" cxnId="{4D2DF581-8128-4440-9E51-29109DC6ED52}">
      <dgm:prSet/>
      <dgm:spPr/>
      <dgm:t>
        <a:bodyPr/>
        <a:lstStyle/>
        <a:p>
          <a:endParaRPr lang="en-US" sz="1800">
            <a:latin typeface="+mn-lt"/>
          </a:endParaRPr>
        </a:p>
      </dgm:t>
    </dgm:pt>
    <dgm:pt modelId="{20F77EFB-335C-4BC3-AD95-8421EDF343E6}" type="sibTrans" cxnId="{4D2DF581-8128-4440-9E51-29109DC6ED52}">
      <dgm:prSet/>
      <dgm:spPr/>
      <dgm:t>
        <a:bodyPr/>
        <a:lstStyle/>
        <a:p>
          <a:endParaRPr lang="en-US" sz="1800">
            <a:latin typeface="+mn-lt"/>
          </a:endParaRPr>
        </a:p>
      </dgm:t>
    </dgm:pt>
    <dgm:pt modelId="{3DE6FF16-CA4D-4D34-ABEB-8BE6A40B5E52}">
      <dgm:prSet phldrT="[Text]" custT="1"/>
      <dgm:spPr/>
      <dgm:t>
        <a:bodyPr/>
        <a:lstStyle/>
        <a:p>
          <a:pPr>
            <a:buFont typeface="Symbol" panose="05050102010706020507" pitchFamily="18" charset="2"/>
            <a:buChar char=""/>
          </a:pPr>
          <a:r>
            <a:rPr lang="en-US" sz="1800" dirty="0">
              <a:latin typeface="+mn-lt"/>
            </a:rPr>
            <a:t>DEC 22</a:t>
          </a:r>
        </a:p>
      </dgm:t>
    </dgm:pt>
    <dgm:pt modelId="{DA9CCCCB-8206-4757-82C8-F885E9D238B5}" type="parTrans" cxnId="{636DE8C5-F706-4BA5-855F-85FD2239E2BE}">
      <dgm:prSet/>
      <dgm:spPr/>
      <dgm:t>
        <a:bodyPr/>
        <a:lstStyle/>
        <a:p>
          <a:endParaRPr lang="en-US" sz="1800"/>
        </a:p>
      </dgm:t>
    </dgm:pt>
    <dgm:pt modelId="{986162A7-6F89-4679-B40E-33A17DA21B73}" type="sibTrans" cxnId="{636DE8C5-F706-4BA5-855F-85FD2239E2BE}">
      <dgm:prSet/>
      <dgm:spPr/>
      <dgm:t>
        <a:bodyPr/>
        <a:lstStyle/>
        <a:p>
          <a:endParaRPr lang="en-US" sz="1800"/>
        </a:p>
      </dgm:t>
    </dgm:pt>
    <dgm:pt modelId="{AC76BE15-3E8A-498B-91BD-CF772C26B6F1}">
      <dgm:prSet phldrT="[Text]" custT="1"/>
      <dgm:spPr/>
      <dgm:t>
        <a:bodyPr/>
        <a:lstStyle/>
        <a:p>
          <a:pPr>
            <a:buFont typeface="Symbol" panose="05050102010706020507" pitchFamily="18" charset="2"/>
            <a:buChar char=""/>
          </a:pPr>
          <a:r>
            <a:rPr lang="en-US" sz="1800" dirty="0">
              <a:latin typeface="+mn-lt"/>
            </a:rPr>
            <a:t>APRIL 24</a:t>
          </a:r>
        </a:p>
      </dgm:t>
    </dgm:pt>
    <dgm:pt modelId="{00CCB400-064A-4EF5-9806-9534D9AC69AD}" type="parTrans" cxnId="{140A4778-8248-44DE-B78A-23C578A77D7E}">
      <dgm:prSet/>
      <dgm:spPr/>
      <dgm:t>
        <a:bodyPr/>
        <a:lstStyle/>
        <a:p>
          <a:endParaRPr lang="en-US" sz="1800"/>
        </a:p>
      </dgm:t>
    </dgm:pt>
    <dgm:pt modelId="{662A3D6E-7238-444F-BC0B-C7A4321261DB}" type="sibTrans" cxnId="{140A4778-8248-44DE-B78A-23C578A77D7E}">
      <dgm:prSet/>
      <dgm:spPr/>
      <dgm:t>
        <a:bodyPr/>
        <a:lstStyle/>
        <a:p>
          <a:endParaRPr lang="en-US" sz="1800"/>
        </a:p>
      </dgm:t>
    </dgm:pt>
    <dgm:pt modelId="{73820394-2159-4075-9E6F-217263B07F8B}">
      <dgm:prSet phldrT="[Text]" custT="1"/>
      <dgm:spPr/>
      <dgm:t>
        <a:bodyPr/>
        <a:lstStyle/>
        <a:p>
          <a:pPr>
            <a:buFont typeface="Symbol" panose="05050102010706020507" pitchFamily="18" charset="2"/>
            <a:buChar char=""/>
          </a:pPr>
          <a:r>
            <a:rPr lang="en-US" sz="1800" dirty="0"/>
            <a:t>SCRUTINY OF ALL DEATHS IN PRIMARY AND SECONDARY CARE </a:t>
          </a:r>
          <a:endParaRPr lang="en-US" sz="1800" dirty="0">
            <a:latin typeface="+mn-lt"/>
          </a:endParaRPr>
        </a:p>
      </dgm:t>
    </dgm:pt>
    <dgm:pt modelId="{A861A835-3A0D-4B09-8870-87D7FDC7B27F}" type="parTrans" cxnId="{19CF03A0-47BE-4ABD-A62C-A27E16D6C5A3}">
      <dgm:prSet/>
      <dgm:spPr/>
      <dgm:t>
        <a:bodyPr/>
        <a:lstStyle/>
        <a:p>
          <a:endParaRPr lang="en-US" sz="1800"/>
        </a:p>
      </dgm:t>
    </dgm:pt>
    <dgm:pt modelId="{D383A36B-470D-499F-AE13-85A6B2495524}" type="sibTrans" cxnId="{19CF03A0-47BE-4ABD-A62C-A27E16D6C5A3}">
      <dgm:prSet/>
      <dgm:spPr/>
      <dgm:t>
        <a:bodyPr/>
        <a:lstStyle/>
        <a:p>
          <a:endParaRPr lang="en-US" sz="1800"/>
        </a:p>
      </dgm:t>
    </dgm:pt>
    <dgm:pt modelId="{C032D242-8D23-4EEC-A10A-7B0691E5A409}">
      <dgm:prSet phldrT="[Text]" custT="1"/>
      <dgm:spPr/>
      <dgm:t>
        <a:bodyPr/>
        <a:lstStyle/>
        <a:p>
          <a:pPr>
            <a:buFont typeface="Symbol" panose="05050102010706020507" pitchFamily="18" charset="2"/>
            <a:buChar char=""/>
          </a:pPr>
          <a:r>
            <a:rPr lang="en-US" sz="1800" dirty="0">
              <a:latin typeface="+mn-lt"/>
            </a:rPr>
            <a:t>REVIEW OF COMMUNITY SCRUTINY</a:t>
          </a:r>
        </a:p>
      </dgm:t>
    </dgm:pt>
    <dgm:pt modelId="{167DA838-BF1F-42A4-81E8-806F40795A14}" type="parTrans" cxnId="{D9403C73-FB83-47D6-85AE-067D49ED63F2}">
      <dgm:prSet/>
      <dgm:spPr/>
      <dgm:t>
        <a:bodyPr/>
        <a:lstStyle/>
        <a:p>
          <a:endParaRPr lang="en-US" sz="1800"/>
        </a:p>
      </dgm:t>
    </dgm:pt>
    <dgm:pt modelId="{7EFA60CA-572D-434D-B452-A4ACBAEB4D2C}" type="sibTrans" cxnId="{D9403C73-FB83-47D6-85AE-067D49ED63F2}">
      <dgm:prSet/>
      <dgm:spPr/>
      <dgm:t>
        <a:bodyPr/>
        <a:lstStyle/>
        <a:p>
          <a:endParaRPr lang="en-US" sz="1800"/>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5">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5">
              <a:hueOff val="90002"/>
              <a:satOff val="2173"/>
              <a:lumOff val="-1049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5">
              <a:hueOff val="180003"/>
              <a:satOff val="4346"/>
              <a:lumOff val="-2098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8C327064-3851-4ECF-AAB7-82B51711041E}" type="pres">
      <dgm:prSet presAssocID="{D63CE73E-35DE-48C3-8753-7648BC953C0D}" presName="spaceBetweenRectangles1" presStyleCnt="0"/>
      <dgm:spPr/>
    </dgm:pt>
    <dgm:pt modelId="{3ADEA4DF-6814-494D-9D3D-41947417052B}" type="pres">
      <dgm:prSet presAssocID="{3DE6FF16-CA4D-4D34-ABEB-8BE6A40B5E52}" presName="composite1" presStyleCnt="0"/>
      <dgm:spPr/>
    </dgm:pt>
    <dgm:pt modelId="{74CD3FF2-195B-429B-BC6F-5B5A7FED2BE2}" type="pres">
      <dgm:prSet presAssocID="{3DE6FF16-CA4D-4D34-ABEB-8BE6A40B5E52}" presName="parent1" presStyleLbl="alignNode1" presStyleIdx="3" presStyleCnt="5">
        <dgm:presLayoutVars>
          <dgm:chMax val="1"/>
          <dgm:chPref val="1"/>
          <dgm:bulletEnabled val="1"/>
        </dgm:presLayoutVars>
      </dgm:prSet>
      <dgm:spPr/>
    </dgm:pt>
    <dgm:pt modelId="{1BB5FD64-47F9-47A3-911F-535BFE17A3B9}" type="pres">
      <dgm:prSet presAssocID="{3DE6FF16-CA4D-4D34-ABEB-8BE6A40B5E52}" presName="Childtext1" presStyleLbl="revTx" presStyleIdx="3" presStyleCnt="5">
        <dgm:presLayoutVars>
          <dgm:bulletEnabled val="1"/>
        </dgm:presLayoutVars>
      </dgm:prSet>
      <dgm:spPr/>
    </dgm:pt>
    <dgm:pt modelId="{FE9B27EB-7AC7-485A-9A55-41E8118F9EAF}" type="pres">
      <dgm:prSet presAssocID="{3DE6FF16-CA4D-4D34-ABEB-8BE6A40B5E52}" presName="ConnectLine1" presStyleLbl="sibTrans1D1" presStyleIdx="3" presStyleCnt="5"/>
      <dgm:spPr>
        <a:noFill/>
        <a:ln w="6350" cap="flat" cmpd="sng" algn="ctr">
          <a:solidFill>
            <a:schemeClr val="accent5">
              <a:hueOff val="270005"/>
              <a:satOff val="6519"/>
              <a:lumOff val="-31471"/>
              <a:alphaOff val="0"/>
            </a:schemeClr>
          </a:solidFill>
          <a:prstDash val="dash"/>
          <a:miter lim="800000"/>
        </a:ln>
        <a:effectLst/>
      </dgm:spPr>
    </dgm:pt>
    <dgm:pt modelId="{46BD4721-4664-4AD0-9F11-DBE7E0B207D5}" type="pres">
      <dgm:prSet presAssocID="{3DE6FF16-CA4D-4D34-ABEB-8BE6A40B5E52}" presName="ConnectLineEnd1" presStyleLbl="lnNode1" presStyleIdx="3" presStyleCnt="5"/>
      <dgm:spPr/>
    </dgm:pt>
    <dgm:pt modelId="{69028BD0-349D-4B47-B1F4-B64C6478DE3C}" type="pres">
      <dgm:prSet presAssocID="{3DE6FF16-CA4D-4D34-ABEB-8BE6A40B5E52}" presName="EmptyPane1" presStyleCnt="0"/>
      <dgm:spPr/>
    </dgm:pt>
    <dgm:pt modelId="{619CFBB1-86F5-45A6-80BA-23F97450662F}" type="pres">
      <dgm:prSet presAssocID="{986162A7-6F89-4679-B40E-33A17DA21B73}" presName="spaceBetweenRectangles1" presStyleCnt="0"/>
      <dgm:spPr/>
    </dgm:pt>
    <dgm:pt modelId="{E4E0A96A-AF87-442A-A1A3-64B8F3CFC7FE}" type="pres">
      <dgm:prSet presAssocID="{AC76BE15-3E8A-498B-91BD-CF772C26B6F1}" presName="composite1" presStyleCnt="0"/>
      <dgm:spPr/>
    </dgm:pt>
    <dgm:pt modelId="{483E7832-9872-48C4-8E65-DCB39D4CDBDF}" type="pres">
      <dgm:prSet presAssocID="{AC76BE15-3E8A-498B-91BD-CF772C26B6F1}" presName="parent1" presStyleLbl="alignNode1" presStyleIdx="4" presStyleCnt="5">
        <dgm:presLayoutVars>
          <dgm:chMax val="1"/>
          <dgm:chPref val="1"/>
          <dgm:bulletEnabled val="1"/>
        </dgm:presLayoutVars>
      </dgm:prSet>
      <dgm:spPr/>
    </dgm:pt>
    <dgm:pt modelId="{1FA3C236-5719-4A33-A6BB-80FA85F940E3}" type="pres">
      <dgm:prSet presAssocID="{AC76BE15-3E8A-498B-91BD-CF772C26B6F1}" presName="Childtext1" presStyleLbl="revTx" presStyleIdx="4" presStyleCnt="5">
        <dgm:presLayoutVars>
          <dgm:bulletEnabled val="1"/>
        </dgm:presLayoutVars>
      </dgm:prSet>
      <dgm:spPr/>
    </dgm:pt>
    <dgm:pt modelId="{18F1C823-9ACD-4FCD-8102-F468DCE57A45}" type="pres">
      <dgm:prSet presAssocID="{AC76BE15-3E8A-498B-91BD-CF772C26B6F1}" presName="ConnectLine1" presStyleLbl="sibTrans1D1" presStyleIdx="4" presStyleCnt="5"/>
      <dgm:spPr>
        <a:noFill/>
        <a:ln w="6350" cap="flat" cmpd="sng" algn="ctr">
          <a:solidFill>
            <a:schemeClr val="accent5">
              <a:hueOff val="360006"/>
              <a:satOff val="8692"/>
              <a:lumOff val="-41961"/>
              <a:alphaOff val="0"/>
            </a:schemeClr>
          </a:solidFill>
          <a:prstDash val="dash"/>
          <a:miter lim="800000"/>
        </a:ln>
        <a:effectLst/>
      </dgm:spPr>
    </dgm:pt>
    <dgm:pt modelId="{F8AD0AB8-BBDF-4F0A-A6A0-850E289DD521}" type="pres">
      <dgm:prSet presAssocID="{AC76BE15-3E8A-498B-91BD-CF772C26B6F1}" presName="ConnectLineEnd1" presStyleLbl="lnNode1" presStyleIdx="4" presStyleCnt="5"/>
      <dgm:spPr/>
    </dgm:pt>
    <dgm:pt modelId="{11CAE2E7-2E06-450A-A729-9C2DCEF85421}" type="pres">
      <dgm:prSet presAssocID="{AC76BE15-3E8A-498B-91BD-CF772C26B6F1}" presName="EmptyPane1" presStyleCnt="0"/>
      <dgm:spPr/>
    </dgm:pt>
  </dgm:ptLst>
  <dgm:cxnLst>
    <dgm:cxn modelId="{58AF9605-98E3-490C-9551-60E5D74419A2}" type="presOf" srcId="{3DE6FF16-CA4D-4D34-ABEB-8BE6A40B5E52}" destId="{74CD3FF2-195B-429B-BC6F-5B5A7FED2BE2}" srcOrd="0" destOrd="0" presId="urn:microsoft.com/office/officeart/2016/7/layout/RoundedRectangleTimeline"/>
    <dgm:cxn modelId="{467F290A-9E2A-412E-AF06-428DAA68BEDD}" type="presOf" srcId="{E4033A39-DCC4-4038-9562-AEDDBBB37A99}" destId="{539615E2-3277-4D8E-8484-FF5088C8BF01}" srcOrd="0" destOrd="0" presId="urn:microsoft.com/office/officeart/2016/7/layout/RoundedRectangleTimeline"/>
    <dgm:cxn modelId="{A2A50010-8F67-49E4-9B0A-E0F7FDA9656C}" type="presOf" srcId="{B54C8F6C-BE1E-4EAB-B7A0-48DE01FFAA36}" destId="{45A02F84-C6CB-43F5-AEE4-3EA66C2BD25F}"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D88F5139-A3BF-4F98-ABB0-AEE7243465CB}" type="presOf" srcId="{87BF7896-20EA-4E8F-B6F4-A34EC5C9CB50}" destId="{9D82041D-873A-4600-A9C7-C0A0ADFB138B}"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4653A150-E557-4235-B1A1-18156274D965}" type="presOf" srcId="{4259F840-24E7-476F-9F30-482E46395856}" destId="{E088D226-49D7-4C30-90DC-CA1755D98829}" srcOrd="0" destOrd="0" presId="urn:microsoft.com/office/officeart/2016/7/layout/RoundedRectangleTimeline"/>
    <dgm:cxn modelId="{E6B56652-B46A-4546-9536-64D675143F1B}" type="presOf" srcId="{A4C0B4E4-70AD-4901-9E3F-7EA25DD6DAA1}" destId="{FEBD3C2A-A340-470A-A475-AE614EA07678}" srcOrd="0" destOrd="0" presId="urn:microsoft.com/office/officeart/2016/7/layout/RoundedRectangleTimeline"/>
    <dgm:cxn modelId="{D9403C73-FB83-47D6-85AE-067D49ED63F2}" srcId="{3DE6FF16-CA4D-4D34-ABEB-8BE6A40B5E52}" destId="{C032D242-8D23-4EEC-A10A-7B0691E5A409}" srcOrd="0" destOrd="0" parTransId="{167DA838-BF1F-42A4-81E8-806F40795A14}" sibTransId="{7EFA60CA-572D-434D-B452-A4ACBAEB4D2C}"/>
    <dgm:cxn modelId="{140A4778-8248-44DE-B78A-23C578A77D7E}" srcId="{E5B2E815-0D19-41DC-B01B-4D608769620A}" destId="{AC76BE15-3E8A-498B-91BD-CF772C26B6F1}" srcOrd="4" destOrd="0" parTransId="{00CCB400-064A-4EF5-9806-9534D9AC69AD}" sibTransId="{662A3D6E-7238-444F-BC0B-C7A4321261DB}"/>
    <dgm:cxn modelId="{020D505A-97FA-43DD-A9A1-2501AD46F8AF}" type="presOf" srcId="{43CBB0A2-9D75-4264-8A30-3E8974B40658}" destId="{80CDBBF8-C6B4-4166-87C1-DC9120CC7586}" srcOrd="0" destOrd="0" presId="urn:microsoft.com/office/officeart/2016/7/layout/RoundedRectangleTimeline"/>
    <dgm:cxn modelId="{4D2DF581-8128-4440-9E51-29109DC6ED52}" srcId="{87BF7896-20EA-4E8F-B6F4-A34EC5C9CB50}" destId="{43CBB0A2-9D75-4264-8A30-3E8974B40658}" srcOrd="0" destOrd="0" parTransId="{F806E590-5F8E-48A1-96AC-9E738290D2ED}" sibTransId="{20F77EFB-335C-4BC3-AD95-8421EDF343E6}"/>
    <dgm:cxn modelId="{67A67F8B-14DC-457C-93BE-25105825881F}" type="presOf" srcId="{AC76BE15-3E8A-498B-91BD-CF772C26B6F1}" destId="{483E7832-9872-48C4-8E65-DCB39D4CDBD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19CF03A0-47BE-4ABD-A62C-A27E16D6C5A3}" srcId="{AC76BE15-3E8A-498B-91BD-CF772C26B6F1}" destId="{73820394-2159-4075-9E6F-217263B07F8B}" srcOrd="0" destOrd="0" parTransId="{A861A835-3A0D-4B09-8870-87D7FDC7B27F}" sibTransId="{D383A36B-470D-499F-AE13-85A6B2495524}"/>
    <dgm:cxn modelId="{D473BBA6-FF54-423D-9B9B-875C8AA2545B}" type="presOf" srcId="{73820394-2159-4075-9E6F-217263B07F8B}" destId="{1FA3C236-5719-4A33-A6BB-80FA85F940E3}" srcOrd="0" destOrd="0" presId="urn:microsoft.com/office/officeart/2016/7/layout/RoundedRectangleTimeline"/>
    <dgm:cxn modelId="{636DE8C5-F706-4BA5-855F-85FD2239E2BE}" srcId="{E5B2E815-0D19-41DC-B01B-4D608769620A}" destId="{3DE6FF16-CA4D-4D34-ABEB-8BE6A40B5E52}" srcOrd="3" destOrd="0" parTransId="{DA9CCCCB-8206-4757-82C8-F885E9D238B5}" sibTransId="{986162A7-6F89-4679-B40E-33A17DA21B73}"/>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46179F7-5E1B-4360-8938-B9238DA6DE5D}" type="presOf" srcId="{C032D242-8D23-4EEC-A10A-7B0691E5A409}" destId="{1BB5FD64-47F9-47A3-911F-535BFE17A3B9}" srcOrd="0" destOrd="0" presId="urn:microsoft.com/office/officeart/2016/7/layout/RoundedRectangleTimeline"/>
    <dgm:cxn modelId="{B5EA3CD6-0576-4168-82C9-9ADC0803B31E}" type="presParOf" srcId="{196C9F68-3606-4282-A4C6-4485F1280B5F}" destId="{68D8AC18-502F-4825-B069-75605ADB3A40}" srcOrd="0" destOrd="0" presId="urn:microsoft.com/office/officeart/2016/7/layout/RoundedRectangleTimeline"/>
    <dgm:cxn modelId="{30A197C5-075F-4643-BF26-64BC9FAF532F}" type="presParOf" srcId="{68D8AC18-502F-4825-B069-75605ADB3A40}" destId="{E088D226-49D7-4C30-90DC-CA1755D98829}" srcOrd="0" destOrd="0" presId="urn:microsoft.com/office/officeart/2016/7/layout/RoundedRectangleTimeline"/>
    <dgm:cxn modelId="{DBAA9861-CCB2-4B8A-A3AA-B305A4B5783E}" type="presParOf" srcId="{68D8AC18-502F-4825-B069-75605ADB3A40}" destId="{45A02F84-C6CB-43F5-AEE4-3EA66C2BD25F}" srcOrd="1" destOrd="0" presId="urn:microsoft.com/office/officeart/2016/7/layout/RoundedRectangleTimeline"/>
    <dgm:cxn modelId="{3F249148-C6F7-40D3-8583-B11C276DE023}" type="presParOf" srcId="{68D8AC18-502F-4825-B069-75605ADB3A40}" destId="{6BA46904-CB7C-4538-BD49-D3891EF19552}" srcOrd="2" destOrd="0" presId="urn:microsoft.com/office/officeart/2016/7/layout/RoundedRectangleTimeline"/>
    <dgm:cxn modelId="{337BF8D5-8206-4D0E-857F-BA46391BB745}" type="presParOf" srcId="{68D8AC18-502F-4825-B069-75605ADB3A40}" destId="{049FDBD0-77FE-49D1-A275-A272C8C5E426}" srcOrd="3" destOrd="0" presId="urn:microsoft.com/office/officeart/2016/7/layout/RoundedRectangleTimeline"/>
    <dgm:cxn modelId="{8E042F31-23CC-40C0-92DC-707183B24E81}" type="presParOf" srcId="{68D8AC18-502F-4825-B069-75605ADB3A40}" destId="{CB26EA94-33BB-4F98-9E1E-2237D4831263}" srcOrd="4" destOrd="0" presId="urn:microsoft.com/office/officeart/2016/7/layout/RoundedRectangleTimeline"/>
    <dgm:cxn modelId="{16926BC1-FC34-413E-B35A-2F54A781CCCD}" type="presParOf" srcId="{196C9F68-3606-4282-A4C6-4485F1280B5F}" destId="{606F1DBF-510E-4065-ACCB-3EBDA85CFB92}" srcOrd="1" destOrd="0" presId="urn:microsoft.com/office/officeart/2016/7/layout/RoundedRectangleTimeline"/>
    <dgm:cxn modelId="{42F07C1F-C715-41B1-8356-B99F8CE1AC01}" type="presParOf" srcId="{196C9F68-3606-4282-A4C6-4485F1280B5F}" destId="{07989479-D1A2-4D15-AA3A-B0CFFB9F91D9}" srcOrd="2" destOrd="0" presId="urn:microsoft.com/office/officeart/2016/7/layout/RoundedRectangleTimeline"/>
    <dgm:cxn modelId="{5856EE22-FE01-4788-BBF3-407A68D5A730}" type="presParOf" srcId="{07989479-D1A2-4D15-AA3A-B0CFFB9F91D9}" destId="{539615E2-3277-4D8E-8484-FF5088C8BF01}" srcOrd="0" destOrd="0" presId="urn:microsoft.com/office/officeart/2016/7/layout/RoundedRectangleTimeline"/>
    <dgm:cxn modelId="{3004EE47-5347-4BBA-95CC-D947A73AE485}" type="presParOf" srcId="{07989479-D1A2-4D15-AA3A-B0CFFB9F91D9}" destId="{FEBD3C2A-A340-470A-A475-AE614EA07678}" srcOrd="1" destOrd="0" presId="urn:microsoft.com/office/officeart/2016/7/layout/RoundedRectangleTimeline"/>
    <dgm:cxn modelId="{400A75AC-5289-4270-AC07-416891AF3888}" type="presParOf" srcId="{07989479-D1A2-4D15-AA3A-B0CFFB9F91D9}" destId="{080474C8-0FEA-4FD1-97F1-0978CFB4A37F}" srcOrd="2" destOrd="0" presId="urn:microsoft.com/office/officeart/2016/7/layout/RoundedRectangleTimeline"/>
    <dgm:cxn modelId="{304EB087-DD14-4AA8-8A06-DF9485956226}" type="presParOf" srcId="{07989479-D1A2-4D15-AA3A-B0CFFB9F91D9}" destId="{4797FB61-2602-4A58-81E6-6F133DB1E419}" srcOrd="3" destOrd="0" presId="urn:microsoft.com/office/officeart/2016/7/layout/RoundedRectangleTimeline"/>
    <dgm:cxn modelId="{BC4CC356-31E8-4421-B18C-CB3697E73FAC}" type="presParOf" srcId="{07989479-D1A2-4D15-AA3A-B0CFFB9F91D9}" destId="{3ADF0AE3-D759-4F4F-8135-572855211847}" srcOrd="4" destOrd="0" presId="urn:microsoft.com/office/officeart/2016/7/layout/RoundedRectangleTimeline"/>
    <dgm:cxn modelId="{718BABD9-3B60-482F-B01A-2E414F152777}" type="presParOf" srcId="{196C9F68-3606-4282-A4C6-4485F1280B5F}" destId="{B0CD7A53-7149-45F2-83E8-36717D7878A1}" srcOrd="3" destOrd="0" presId="urn:microsoft.com/office/officeart/2016/7/layout/RoundedRectangleTimeline"/>
    <dgm:cxn modelId="{FD435764-A46B-4635-A943-B6C17FFBD43C}" type="presParOf" srcId="{196C9F68-3606-4282-A4C6-4485F1280B5F}" destId="{FB379A6E-C0F9-420B-90FC-2785E757E6AE}" srcOrd="4" destOrd="0" presId="urn:microsoft.com/office/officeart/2016/7/layout/RoundedRectangleTimeline"/>
    <dgm:cxn modelId="{03D7F2C3-849C-416B-B668-D51C46CA90E6}" type="presParOf" srcId="{FB379A6E-C0F9-420B-90FC-2785E757E6AE}" destId="{9D82041D-873A-4600-A9C7-C0A0ADFB138B}" srcOrd="0" destOrd="0" presId="urn:microsoft.com/office/officeart/2016/7/layout/RoundedRectangleTimeline"/>
    <dgm:cxn modelId="{1DA536D0-EC28-4B9F-A5E9-28EC8F45638C}" type="presParOf" srcId="{FB379A6E-C0F9-420B-90FC-2785E757E6AE}" destId="{80CDBBF8-C6B4-4166-87C1-DC9120CC7586}" srcOrd="1" destOrd="0" presId="urn:microsoft.com/office/officeart/2016/7/layout/RoundedRectangleTimeline"/>
    <dgm:cxn modelId="{A1A8842C-F8BC-40AC-8FFC-6A922D88E333}" type="presParOf" srcId="{FB379A6E-C0F9-420B-90FC-2785E757E6AE}" destId="{89759DE5-9F8A-470E-A6D8-F13BB4DEE93D}" srcOrd="2" destOrd="0" presId="urn:microsoft.com/office/officeart/2016/7/layout/RoundedRectangleTimeline"/>
    <dgm:cxn modelId="{29E74E09-91C9-47DF-AE07-A1527FF00EB2}" type="presParOf" srcId="{FB379A6E-C0F9-420B-90FC-2785E757E6AE}" destId="{07CCF286-8B46-4A20-ACAC-84BA2D6EFBBC}" srcOrd="3" destOrd="0" presId="urn:microsoft.com/office/officeart/2016/7/layout/RoundedRectangleTimeline"/>
    <dgm:cxn modelId="{410C15E7-86BA-42B7-8F67-411E34B11038}" type="presParOf" srcId="{FB379A6E-C0F9-420B-90FC-2785E757E6AE}" destId="{4624FC32-5405-42B1-B5CC-DF0659852A58}" srcOrd="4" destOrd="0" presId="urn:microsoft.com/office/officeart/2016/7/layout/RoundedRectangleTimeline"/>
    <dgm:cxn modelId="{E805D201-407E-43CA-9B74-1CB556699F3D}" type="presParOf" srcId="{196C9F68-3606-4282-A4C6-4485F1280B5F}" destId="{8C327064-3851-4ECF-AAB7-82B51711041E}" srcOrd="5" destOrd="0" presId="urn:microsoft.com/office/officeart/2016/7/layout/RoundedRectangleTimeline"/>
    <dgm:cxn modelId="{43BD8313-2385-4BA0-9145-2022434D3E68}" type="presParOf" srcId="{196C9F68-3606-4282-A4C6-4485F1280B5F}" destId="{3ADEA4DF-6814-494D-9D3D-41947417052B}" srcOrd="6" destOrd="0" presId="urn:microsoft.com/office/officeart/2016/7/layout/RoundedRectangleTimeline"/>
    <dgm:cxn modelId="{77EE5245-99F9-4607-BF5D-14371704AD7C}" type="presParOf" srcId="{3ADEA4DF-6814-494D-9D3D-41947417052B}" destId="{74CD3FF2-195B-429B-BC6F-5B5A7FED2BE2}" srcOrd="0" destOrd="0" presId="urn:microsoft.com/office/officeart/2016/7/layout/RoundedRectangleTimeline"/>
    <dgm:cxn modelId="{4182CE37-4E54-4351-9A5F-1904FF20E71C}" type="presParOf" srcId="{3ADEA4DF-6814-494D-9D3D-41947417052B}" destId="{1BB5FD64-47F9-47A3-911F-535BFE17A3B9}" srcOrd="1" destOrd="0" presId="urn:microsoft.com/office/officeart/2016/7/layout/RoundedRectangleTimeline"/>
    <dgm:cxn modelId="{618B960F-61F5-4357-A407-60CA51E36041}" type="presParOf" srcId="{3ADEA4DF-6814-494D-9D3D-41947417052B}" destId="{FE9B27EB-7AC7-485A-9A55-41E8118F9EAF}" srcOrd="2" destOrd="0" presId="urn:microsoft.com/office/officeart/2016/7/layout/RoundedRectangleTimeline"/>
    <dgm:cxn modelId="{181A4BE4-72AF-463E-880D-D34673D0F9E8}" type="presParOf" srcId="{3ADEA4DF-6814-494D-9D3D-41947417052B}" destId="{46BD4721-4664-4AD0-9F11-DBE7E0B207D5}" srcOrd="3" destOrd="0" presId="urn:microsoft.com/office/officeart/2016/7/layout/RoundedRectangleTimeline"/>
    <dgm:cxn modelId="{AC4EA57A-E4C0-4C2D-8EC9-38BC20FC13B6}" type="presParOf" srcId="{3ADEA4DF-6814-494D-9D3D-41947417052B}" destId="{69028BD0-349D-4B47-B1F4-B64C6478DE3C}" srcOrd="4" destOrd="0" presId="urn:microsoft.com/office/officeart/2016/7/layout/RoundedRectangleTimeline"/>
    <dgm:cxn modelId="{AA8AD3DD-2E80-42F5-B3E4-A5C7AF3802D4}" type="presParOf" srcId="{196C9F68-3606-4282-A4C6-4485F1280B5F}" destId="{619CFBB1-86F5-45A6-80BA-23F97450662F}" srcOrd="7" destOrd="0" presId="urn:microsoft.com/office/officeart/2016/7/layout/RoundedRectangleTimeline"/>
    <dgm:cxn modelId="{FDD0F37D-1C7B-48B3-AC81-ED4C6F1B5BBD}" type="presParOf" srcId="{196C9F68-3606-4282-A4C6-4485F1280B5F}" destId="{E4E0A96A-AF87-442A-A1A3-64B8F3CFC7FE}" srcOrd="8" destOrd="0" presId="urn:microsoft.com/office/officeart/2016/7/layout/RoundedRectangleTimeline"/>
    <dgm:cxn modelId="{CF303A04-9A48-4B41-A7BB-CC3D8C5695D3}" type="presParOf" srcId="{E4E0A96A-AF87-442A-A1A3-64B8F3CFC7FE}" destId="{483E7832-9872-48C4-8E65-DCB39D4CDBDF}" srcOrd="0" destOrd="0" presId="urn:microsoft.com/office/officeart/2016/7/layout/RoundedRectangleTimeline"/>
    <dgm:cxn modelId="{73245F8D-03D3-46C1-81E4-D90E66C49907}" type="presParOf" srcId="{E4E0A96A-AF87-442A-A1A3-64B8F3CFC7FE}" destId="{1FA3C236-5719-4A33-A6BB-80FA85F940E3}" srcOrd="1" destOrd="0" presId="urn:microsoft.com/office/officeart/2016/7/layout/RoundedRectangleTimeline"/>
    <dgm:cxn modelId="{412C5C97-3381-4F16-9B7D-FDFBEDD4E918}" type="presParOf" srcId="{E4E0A96A-AF87-442A-A1A3-64B8F3CFC7FE}" destId="{18F1C823-9ACD-4FCD-8102-F468DCE57A45}" srcOrd="2" destOrd="0" presId="urn:microsoft.com/office/officeart/2016/7/layout/RoundedRectangleTimeline"/>
    <dgm:cxn modelId="{23A8F6FC-DFDA-4E9F-A354-A33937E1BFC9}" type="presParOf" srcId="{E4E0A96A-AF87-442A-A1A3-64B8F3CFC7FE}" destId="{F8AD0AB8-BBDF-4F0A-A6A0-850E289DD521}" srcOrd="3" destOrd="0" presId="urn:microsoft.com/office/officeart/2016/7/layout/RoundedRectangleTimeline"/>
    <dgm:cxn modelId="{C02C06C2-0966-4212-84DD-DA325FCEF64C}" type="presParOf" srcId="{E4E0A96A-AF87-442A-A1A3-64B8F3CFC7FE}" destId="{11CAE2E7-2E06-450A-A729-9C2DCEF85421}"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34223" y="1011950"/>
          <a:ext cx="397986" cy="1955960"/>
        </a:xfrm>
        <a:prstGeom prst="round2Same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JAN 21</a:t>
          </a:r>
        </a:p>
      </dsp:txBody>
      <dsp:txXfrm rot="5400000">
        <a:off x="674664" y="1810365"/>
        <a:ext cx="1936532" cy="359130"/>
      </dsp:txXfrm>
    </dsp:sp>
    <dsp:sp modelId="{45A02F84-C6CB-43F5-AEE4-3EA66C2BD25F}">
      <dsp:nvSpPr>
        <dsp:cNvPr id="0" name=""/>
        <dsp:cNvSpPr/>
      </dsp:nvSpPr>
      <dsp:spPr>
        <a:xfrm>
          <a:off x="3249"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ME OFFICE AT NCA CREATED</a:t>
          </a:r>
        </a:p>
      </dsp:txBody>
      <dsp:txXfrm>
        <a:off x="3249" y="0"/>
        <a:ext cx="3259934" cy="1392951"/>
      </dsp:txXfrm>
    </dsp:sp>
    <dsp:sp modelId="{6BA46904-CB7C-4538-BD49-D3891EF19552}">
      <dsp:nvSpPr>
        <dsp:cNvPr id="0" name=""/>
        <dsp:cNvSpPr/>
      </dsp:nvSpPr>
      <dsp:spPr>
        <a:xfrm>
          <a:off x="1633216" y="1472548"/>
          <a:ext cx="0" cy="31838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93417" y="1392951"/>
          <a:ext cx="79597" cy="7959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611196" y="1790937"/>
          <a:ext cx="1955960" cy="397986"/>
        </a:xfrm>
        <a:prstGeom prst="rect">
          <a:avLst/>
        </a:prstGeom>
        <a:solidFill>
          <a:schemeClr val="accent5">
            <a:hueOff val="90002"/>
            <a:satOff val="2173"/>
            <a:lumOff val="-10490"/>
            <a:alphaOff val="0"/>
          </a:schemeClr>
        </a:solidFill>
        <a:ln w="12700" cap="flat" cmpd="sng" algn="ctr">
          <a:solidFill>
            <a:schemeClr val="accent5">
              <a:hueOff val="90002"/>
              <a:satOff val="2173"/>
              <a:lumOff val="-10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APRIL 21</a:t>
          </a:r>
        </a:p>
      </dsp:txBody>
      <dsp:txXfrm>
        <a:off x="2611196" y="1790937"/>
        <a:ext cx="1955960" cy="397986"/>
      </dsp:txXfrm>
    </dsp:sp>
    <dsp:sp modelId="{FEBD3C2A-A340-470A-A475-AE614EA07678}">
      <dsp:nvSpPr>
        <dsp:cNvPr id="0" name=""/>
        <dsp:cNvSpPr/>
      </dsp:nvSpPr>
      <dsp:spPr>
        <a:xfrm>
          <a:off x="1959209" y="258691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ME SERVICE FULLY ROLLED OUT AT ALL 4 NCA SITES</a:t>
          </a:r>
        </a:p>
      </dsp:txBody>
      <dsp:txXfrm>
        <a:off x="1959209" y="2586910"/>
        <a:ext cx="3259934" cy="1392951"/>
      </dsp:txXfrm>
    </dsp:sp>
    <dsp:sp modelId="{080474C8-0FEA-4FD1-97F1-0978CFB4A37F}">
      <dsp:nvSpPr>
        <dsp:cNvPr id="0" name=""/>
        <dsp:cNvSpPr/>
      </dsp:nvSpPr>
      <dsp:spPr>
        <a:xfrm>
          <a:off x="3589176" y="2188924"/>
          <a:ext cx="0" cy="318388"/>
        </a:xfrm>
        <a:prstGeom prst="line">
          <a:avLst/>
        </a:prstGeom>
        <a:noFill/>
        <a:ln w="6350" cap="flat" cmpd="sng" algn="ctr">
          <a:solidFill>
            <a:schemeClr val="accent5">
              <a:hueOff val="90002"/>
              <a:satOff val="2173"/>
              <a:lumOff val="-1049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549378" y="2507313"/>
          <a:ext cx="79597" cy="79597"/>
        </a:xfrm>
        <a:prstGeom prst="ellipse">
          <a:avLst/>
        </a:prstGeom>
        <a:solidFill>
          <a:schemeClr val="accent5">
            <a:hueOff val="90002"/>
            <a:satOff val="2173"/>
            <a:lumOff val="-10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567157" y="1790937"/>
          <a:ext cx="1955960" cy="397986"/>
        </a:xfrm>
        <a:prstGeom prst="rect">
          <a:avLst/>
        </a:prstGeom>
        <a:solidFill>
          <a:schemeClr val="accent5">
            <a:hueOff val="180003"/>
            <a:satOff val="4346"/>
            <a:lumOff val="-20980"/>
            <a:alphaOff val="0"/>
          </a:schemeClr>
        </a:solidFill>
        <a:ln w="12700" cap="flat" cmpd="sng" algn="ctr">
          <a:solidFill>
            <a:schemeClr val="accent5">
              <a:hueOff val="180003"/>
              <a:satOff val="4346"/>
              <a:lumOff val="-209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JULY/AUG 22</a:t>
          </a:r>
        </a:p>
      </dsp:txBody>
      <dsp:txXfrm>
        <a:off x="4567157" y="1790937"/>
        <a:ext cx="1955960" cy="397986"/>
      </dsp:txXfrm>
    </dsp:sp>
    <dsp:sp modelId="{80CDBBF8-C6B4-4166-87C1-DC9120CC7586}">
      <dsp:nvSpPr>
        <dsp:cNvPr id="0" name=""/>
        <dsp:cNvSpPr/>
      </dsp:nvSpPr>
      <dsp:spPr>
        <a:xfrm>
          <a:off x="3915170"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t>ROLLOUT OF COMMUNITY SCRUTINY</a:t>
          </a:r>
          <a:endParaRPr lang="en-US" sz="1800" kern="1200" dirty="0">
            <a:latin typeface="+mn-lt"/>
          </a:endParaRPr>
        </a:p>
      </dsp:txBody>
      <dsp:txXfrm>
        <a:off x="3915170" y="0"/>
        <a:ext cx="3259934" cy="1392951"/>
      </dsp:txXfrm>
    </dsp:sp>
    <dsp:sp modelId="{89759DE5-9F8A-470E-A6D8-F13BB4DEE93D}">
      <dsp:nvSpPr>
        <dsp:cNvPr id="0" name=""/>
        <dsp:cNvSpPr/>
      </dsp:nvSpPr>
      <dsp:spPr>
        <a:xfrm>
          <a:off x="5545137" y="1472548"/>
          <a:ext cx="0" cy="318388"/>
        </a:xfrm>
        <a:prstGeom prst="line">
          <a:avLst/>
        </a:prstGeom>
        <a:noFill/>
        <a:ln w="6350" cap="flat" cmpd="sng" algn="ctr">
          <a:solidFill>
            <a:schemeClr val="accent5">
              <a:hueOff val="180003"/>
              <a:satOff val="4346"/>
              <a:lumOff val="-2098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505338" y="1392951"/>
          <a:ext cx="79597" cy="79597"/>
        </a:xfrm>
        <a:prstGeom prst="ellipse">
          <a:avLst/>
        </a:prstGeom>
        <a:solidFill>
          <a:schemeClr val="accent5">
            <a:hueOff val="180003"/>
            <a:satOff val="4346"/>
            <a:lumOff val="-2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CD3FF2-195B-429B-BC6F-5B5A7FED2BE2}">
      <dsp:nvSpPr>
        <dsp:cNvPr id="0" name=""/>
        <dsp:cNvSpPr/>
      </dsp:nvSpPr>
      <dsp:spPr>
        <a:xfrm>
          <a:off x="6523117" y="1790937"/>
          <a:ext cx="1955960" cy="397986"/>
        </a:xfrm>
        <a:prstGeom prst="rect">
          <a:avLst/>
        </a:prstGeom>
        <a:solidFill>
          <a:schemeClr val="accent5">
            <a:hueOff val="270005"/>
            <a:satOff val="6519"/>
            <a:lumOff val="-31471"/>
            <a:alphaOff val="0"/>
          </a:schemeClr>
        </a:solidFill>
        <a:ln w="12700" cap="flat" cmpd="sng" algn="ctr">
          <a:solidFill>
            <a:schemeClr val="accent5">
              <a:hueOff val="270005"/>
              <a:satOff val="6519"/>
              <a:lumOff val="-3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DEC 22</a:t>
          </a:r>
        </a:p>
      </dsp:txBody>
      <dsp:txXfrm>
        <a:off x="6523117" y="1790937"/>
        <a:ext cx="1955960" cy="397986"/>
      </dsp:txXfrm>
    </dsp:sp>
    <dsp:sp modelId="{1BB5FD64-47F9-47A3-911F-535BFE17A3B9}">
      <dsp:nvSpPr>
        <dsp:cNvPr id="0" name=""/>
        <dsp:cNvSpPr/>
      </dsp:nvSpPr>
      <dsp:spPr>
        <a:xfrm>
          <a:off x="5871130" y="258691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REVIEW OF COMMUNITY SCRUTINY</a:t>
          </a:r>
        </a:p>
      </dsp:txBody>
      <dsp:txXfrm>
        <a:off x="5871130" y="2586910"/>
        <a:ext cx="3259934" cy="1392951"/>
      </dsp:txXfrm>
    </dsp:sp>
    <dsp:sp modelId="{FE9B27EB-7AC7-485A-9A55-41E8118F9EAF}">
      <dsp:nvSpPr>
        <dsp:cNvPr id="0" name=""/>
        <dsp:cNvSpPr/>
      </dsp:nvSpPr>
      <dsp:spPr>
        <a:xfrm>
          <a:off x="7501098" y="2188924"/>
          <a:ext cx="0" cy="318388"/>
        </a:xfrm>
        <a:prstGeom prst="line">
          <a:avLst/>
        </a:prstGeom>
        <a:noFill/>
        <a:ln w="6350" cap="flat" cmpd="sng" algn="ctr">
          <a:solidFill>
            <a:schemeClr val="accent5">
              <a:hueOff val="270005"/>
              <a:satOff val="6519"/>
              <a:lumOff val="-31471"/>
              <a:alphaOff val="0"/>
            </a:schemeClr>
          </a:solidFill>
          <a:prstDash val="dash"/>
          <a:miter lim="800000"/>
        </a:ln>
        <a:effectLst/>
      </dsp:spPr>
      <dsp:style>
        <a:lnRef idx="1">
          <a:scrgbClr r="0" g="0" b="0"/>
        </a:lnRef>
        <a:fillRef idx="0">
          <a:scrgbClr r="0" g="0" b="0"/>
        </a:fillRef>
        <a:effectRef idx="0">
          <a:scrgbClr r="0" g="0" b="0"/>
        </a:effectRef>
        <a:fontRef idx="minor"/>
      </dsp:style>
    </dsp:sp>
    <dsp:sp modelId="{46BD4721-4664-4AD0-9F11-DBE7E0B207D5}">
      <dsp:nvSpPr>
        <dsp:cNvPr id="0" name=""/>
        <dsp:cNvSpPr/>
      </dsp:nvSpPr>
      <dsp:spPr>
        <a:xfrm>
          <a:off x="7461299" y="2507313"/>
          <a:ext cx="79597" cy="79597"/>
        </a:xfrm>
        <a:prstGeom prst="ellipse">
          <a:avLst/>
        </a:prstGeom>
        <a:solidFill>
          <a:schemeClr val="accent5">
            <a:hueOff val="270005"/>
            <a:satOff val="6519"/>
            <a:lumOff val="-3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3E7832-9872-48C4-8E65-DCB39D4CDBDF}">
      <dsp:nvSpPr>
        <dsp:cNvPr id="0" name=""/>
        <dsp:cNvSpPr/>
      </dsp:nvSpPr>
      <dsp:spPr>
        <a:xfrm rot="5400000">
          <a:off x="9258065" y="1011950"/>
          <a:ext cx="397986" cy="1955960"/>
        </a:xfrm>
        <a:prstGeom prst="round2SameRect">
          <a:avLst/>
        </a:prstGeom>
        <a:solidFill>
          <a:schemeClr val="accent5">
            <a:hueOff val="360006"/>
            <a:satOff val="8692"/>
            <a:lumOff val="-41961"/>
            <a:alphaOff val="0"/>
          </a:schemeClr>
        </a:solidFill>
        <a:ln w="12700" cap="flat" cmpd="sng" algn="ctr">
          <a:solidFill>
            <a:schemeClr val="accent5">
              <a:hueOff val="360006"/>
              <a:satOff val="8692"/>
              <a:lumOff val="-4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APRIL 24</a:t>
          </a:r>
        </a:p>
      </dsp:txBody>
      <dsp:txXfrm rot="-5400000">
        <a:off x="8479078" y="1810365"/>
        <a:ext cx="1936532" cy="359130"/>
      </dsp:txXfrm>
    </dsp:sp>
    <dsp:sp modelId="{1FA3C236-5719-4A33-A6BB-80FA85F940E3}">
      <dsp:nvSpPr>
        <dsp:cNvPr id="0" name=""/>
        <dsp:cNvSpPr/>
      </dsp:nvSpPr>
      <dsp:spPr>
        <a:xfrm>
          <a:off x="7827091"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t>SCRUTINY OF ALL DEATHS IN PRIMARY AND SECONDARY CARE </a:t>
          </a:r>
          <a:endParaRPr lang="en-US" sz="1800" kern="1200" dirty="0">
            <a:latin typeface="+mn-lt"/>
          </a:endParaRPr>
        </a:p>
      </dsp:txBody>
      <dsp:txXfrm>
        <a:off x="7827091" y="0"/>
        <a:ext cx="3259934" cy="1392951"/>
      </dsp:txXfrm>
    </dsp:sp>
    <dsp:sp modelId="{18F1C823-9ACD-4FCD-8102-F468DCE57A45}">
      <dsp:nvSpPr>
        <dsp:cNvPr id="0" name=""/>
        <dsp:cNvSpPr/>
      </dsp:nvSpPr>
      <dsp:spPr>
        <a:xfrm>
          <a:off x="9457058" y="1472548"/>
          <a:ext cx="0" cy="318388"/>
        </a:xfrm>
        <a:prstGeom prst="line">
          <a:avLst/>
        </a:prstGeom>
        <a:noFill/>
        <a:ln w="6350" cap="flat" cmpd="sng" algn="ctr">
          <a:solidFill>
            <a:schemeClr val="accent5">
              <a:hueOff val="360006"/>
              <a:satOff val="8692"/>
              <a:lumOff val="-41961"/>
              <a:alphaOff val="0"/>
            </a:schemeClr>
          </a:solidFill>
          <a:prstDash val="dash"/>
          <a:miter lim="800000"/>
        </a:ln>
        <a:effectLst/>
      </dsp:spPr>
      <dsp:style>
        <a:lnRef idx="1">
          <a:scrgbClr r="0" g="0" b="0"/>
        </a:lnRef>
        <a:fillRef idx="0">
          <a:scrgbClr r="0" g="0" b="0"/>
        </a:fillRef>
        <a:effectRef idx="0">
          <a:scrgbClr r="0" g="0" b="0"/>
        </a:effectRef>
        <a:fontRef idx="minor"/>
      </dsp:style>
    </dsp:sp>
    <dsp:sp modelId="{F8AD0AB8-BBDF-4F0A-A6A0-850E289DD521}">
      <dsp:nvSpPr>
        <dsp:cNvPr id="0" name=""/>
        <dsp:cNvSpPr/>
      </dsp:nvSpPr>
      <dsp:spPr>
        <a:xfrm>
          <a:off x="9417260" y="1392951"/>
          <a:ext cx="79597" cy="79597"/>
        </a:xfrm>
        <a:prstGeom prst="ellipse">
          <a:avLst/>
        </a:prstGeom>
        <a:solidFill>
          <a:schemeClr val="accent5">
            <a:hueOff val="360006"/>
            <a:satOff val="8692"/>
            <a:lumOff val="-4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11/3/2023</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a:p>
        </p:txBody>
      </p:sp>
    </p:spTree>
    <p:extLst>
      <p:ext uri="{BB962C8B-B14F-4D97-AF65-F5344CB8AC3E}">
        <p14:creationId xmlns:p14="http://schemas.microsoft.com/office/powerpoint/2010/main" val="158655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5</a:t>
            </a:fld>
            <a:endParaRPr lang="en-US"/>
          </a:p>
        </p:txBody>
      </p:sp>
    </p:spTree>
    <p:extLst>
      <p:ext uri="{BB962C8B-B14F-4D97-AF65-F5344CB8AC3E}">
        <p14:creationId xmlns:p14="http://schemas.microsoft.com/office/powerpoint/2010/main" val="1561119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9</a:t>
            </a:fld>
            <a:endParaRPr lang="en-US"/>
          </a:p>
        </p:txBody>
      </p:sp>
    </p:spTree>
    <p:extLst>
      <p:ext uri="{BB962C8B-B14F-4D97-AF65-F5344CB8AC3E}">
        <p14:creationId xmlns:p14="http://schemas.microsoft.com/office/powerpoint/2010/main" val="1428347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10</a:t>
            </a:fld>
            <a:endParaRPr lang="en-US"/>
          </a:p>
        </p:txBody>
      </p:sp>
    </p:spTree>
    <p:extLst>
      <p:ext uri="{BB962C8B-B14F-4D97-AF65-F5344CB8AC3E}">
        <p14:creationId xmlns:p14="http://schemas.microsoft.com/office/powerpoint/2010/main" val="4258182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DC0559-D619-4E56-BF6F-3712370C2150}" type="slidenum">
              <a:rPr lang="en-US" smtClean="0"/>
              <a:t>11</a:t>
            </a:fld>
            <a:endParaRPr lang="en-US"/>
          </a:p>
        </p:txBody>
      </p:sp>
    </p:spTree>
    <p:extLst>
      <p:ext uri="{BB962C8B-B14F-4D97-AF65-F5344CB8AC3E}">
        <p14:creationId xmlns:p14="http://schemas.microsoft.com/office/powerpoint/2010/main" val="514541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12</a:t>
            </a:fld>
            <a:endParaRPr lang="en-US"/>
          </a:p>
        </p:txBody>
      </p:sp>
    </p:spTree>
    <p:extLst>
      <p:ext uri="{BB962C8B-B14F-4D97-AF65-F5344CB8AC3E}">
        <p14:creationId xmlns:p14="http://schemas.microsoft.com/office/powerpoint/2010/main" val="415089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Medical.examiner2@nca.nhs.uk" TargetMode="Externa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4" y="1051551"/>
            <a:ext cx="3565524" cy="2384898"/>
          </a:xfrm>
        </p:spPr>
        <p:txBody>
          <a:bodyPr anchor="b" anchorCtr="0">
            <a:normAutofit/>
          </a:bodyPr>
          <a:lstStyle/>
          <a:p>
            <a:r>
              <a:rPr lang="en-US" dirty="0"/>
              <a:t>Community Rollout</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3568700"/>
            <a:ext cx="3565524" cy="1731963"/>
          </a:xfrm>
        </p:spPr>
        <p:txBody>
          <a:bodyPr>
            <a:normAutofit/>
          </a:bodyPr>
          <a:lstStyle/>
          <a:p>
            <a:r>
              <a:rPr lang="en-US" dirty="0"/>
              <a:t>NCA ME OFFICE</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468691"/>
            <a:ext cx="5437187" cy="1800061"/>
          </a:xfrm>
        </p:spPr>
        <p:txBody>
          <a:bodyPr vert="horz" wrap="square" lIns="0" tIns="0" rIns="0" bIns="0" rtlCol="0" anchor="b" anchorCtr="0">
            <a:normAutofit fontScale="90000"/>
          </a:bodyPr>
          <a:lstStyle/>
          <a:p>
            <a:pPr>
              <a:lnSpc>
                <a:spcPct val="100000"/>
              </a:lnSpc>
            </a:pPr>
            <a:r>
              <a:rPr lang="en-US"/>
              <a:t>Urgent Release </a:t>
            </a:r>
            <a:r>
              <a:rPr lang="en-US" dirty="0"/>
              <a:t>Deaths</a:t>
            </a:r>
            <a:endParaRPr lang="en-US"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359596" y="2506894"/>
            <a:ext cx="6092575" cy="3524035"/>
          </a:xfrm>
        </p:spPr>
        <p:txBody>
          <a:bodyPr vert="horz" wrap="square" lIns="0" tIns="0" rIns="0" bIns="0" rtlCol="0">
            <a:normAutofit/>
          </a:bodyPr>
          <a:lstStyle/>
          <a:p>
            <a:pPr marL="0" indent="0">
              <a:lnSpc>
                <a:spcPct val="90000"/>
              </a:lnSpc>
            </a:pPr>
            <a:r>
              <a:rPr lang="en-GB" kern="1200" dirty="0">
                <a:latin typeface="+mn-lt"/>
                <a:ea typeface="+mn-ea"/>
                <a:cs typeface="+mn-cs"/>
              </a:rPr>
              <a:t>In regards to urgent release deaths we ask for you to contact the office as soon as possible so as not to cause delay and we can process the case as soon as possible.</a:t>
            </a:r>
          </a:p>
          <a:p>
            <a:pPr marL="0" indent="0">
              <a:lnSpc>
                <a:spcPct val="90000"/>
              </a:lnSpc>
            </a:pPr>
            <a:r>
              <a:rPr lang="en-GB" kern="1200" dirty="0">
                <a:latin typeface="+mn-lt"/>
                <a:ea typeface="+mn-ea"/>
                <a:cs typeface="+mn-cs"/>
              </a:rPr>
              <a:t>If faith deaths occur over the weekend please use your curre</a:t>
            </a:r>
            <a:r>
              <a:rPr lang="en-GB" dirty="0"/>
              <a:t>nt process to facilitate the completion of the MCCD.</a:t>
            </a:r>
            <a:endParaRPr lang="en-GB" kern="1200" dirty="0">
              <a:latin typeface="+mn-lt"/>
              <a:ea typeface="+mn-ea"/>
              <a:cs typeface="+mn-cs"/>
            </a:endParaRPr>
          </a:p>
          <a:p>
            <a:pPr marL="0" indent="0">
              <a:lnSpc>
                <a:spcPct val="90000"/>
              </a:lnSpc>
            </a:pPr>
            <a:endParaRPr lang="en-GB" sz="2000" kern="1200" dirty="0">
              <a:latin typeface="+mn-lt"/>
              <a:ea typeface="+mn-ea"/>
              <a:cs typeface="+mn-cs"/>
            </a:endParaRPr>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8744" r="5007" b="2"/>
          <a:stretch/>
        </p:blipFill>
        <p:spPr>
          <a:xfrm>
            <a:off x="9426381" y="4855825"/>
            <a:ext cx="1608064" cy="1608064"/>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a:xfrm>
            <a:off x="550863" y="6507212"/>
            <a:ext cx="2628900" cy="153888"/>
          </a:xfrm>
        </p:spPr>
        <p:txBody>
          <a:bodyPr vert="horz" wrap="square" lIns="0" tIns="0" rIns="0" bIns="0" rtlCol="0" anchor="ctr">
            <a:normAutofit/>
          </a:bodyPr>
          <a:lstStyle/>
          <a:p>
            <a:pPr>
              <a:spcAft>
                <a:spcPts val="600"/>
              </a:spcAft>
            </a:pPr>
            <a:r>
              <a:rPr lang="en-US" dirty="0">
                <a:solidFill>
                  <a:schemeClr val="tx1">
                    <a:alpha val="80000"/>
                  </a:schemeClr>
                </a:solidFill>
              </a:rPr>
              <a:t>14/7/22</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a:xfrm>
            <a:off x="3359150" y="6507212"/>
            <a:ext cx="6379210" cy="153888"/>
          </a:xfrm>
        </p:spPr>
        <p:txBody>
          <a:bodyPr vert="horz" wrap="square" lIns="0" tIns="0" rIns="0" bIns="0" rtlCol="0" anchor="ctr">
            <a:normAutofit/>
          </a:bodyPr>
          <a:lstStyle/>
          <a:p>
            <a:pPr>
              <a:spcAft>
                <a:spcPts val="600"/>
              </a:spcAft>
            </a:pPr>
            <a:r>
              <a:rPr lang="en-US" kern="1200" dirty="0">
                <a:solidFill>
                  <a:schemeClr val="tx1">
                    <a:alpha val="80000"/>
                  </a:schemeClr>
                </a:solidFill>
                <a:latin typeface="+mn-lt"/>
                <a:ea typeface="+mn-ea"/>
                <a:cs typeface="+mn-cs"/>
              </a:rPr>
              <a:t>NCA ME SERVICE</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10</a:t>
            </a:fld>
            <a:endParaRPr lang="en-US">
              <a:solidFill>
                <a:schemeClr val="tx1">
                  <a:alpha val="80000"/>
                </a:schemeClr>
              </a:solidFill>
            </a:endParaRPr>
          </a:p>
        </p:txBody>
      </p:sp>
      <p:pic>
        <p:nvPicPr>
          <p:cNvPr id="9" name="Picture Placeholder 11" descr="Data Background">
            <a:extLst>
              <a:ext uri="{FF2B5EF4-FFF2-40B4-BE49-F238E27FC236}">
                <a16:creationId xmlns:a16="http://schemas.microsoft.com/office/drawing/2014/main" id="{0E2709E5-9C94-49BA-A43B-3321FE33AA2A}"/>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7242264" y="880898"/>
            <a:ext cx="4502984" cy="4502984"/>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p:spPr>
      </p:pic>
    </p:spTree>
    <p:extLst>
      <p:ext uri="{BB962C8B-B14F-4D97-AF65-F5344CB8AC3E}">
        <p14:creationId xmlns:p14="http://schemas.microsoft.com/office/powerpoint/2010/main" val="3466359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72D26-24EF-4CBD-9431-A558CB7CA906}"/>
              </a:ext>
            </a:extLst>
          </p:cNvPr>
          <p:cNvSpPr>
            <a:spLocks noGrp="1"/>
          </p:cNvSpPr>
          <p:nvPr>
            <p:ph type="title"/>
          </p:nvPr>
        </p:nvSpPr>
        <p:spPr>
          <a:xfrm>
            <a:off x="550862" y="549275"/>
            <a:ext cx="11091600" cy="1332000"/>
          </a:xfrm>
        </p:spPr>
        <p:txBody>
          <a:bodyPr/>
          <a:lstStyle/>
          <a:p>
            <a:r>
              <a:rPr lang="en-US" dirty="0"/>
              <a:t>Timeline</a:t>
            </a:r>
          </a:p>
        </p:txBody>
      </p:sp>
      <p:graphicFrame>
        <p:nvGraphicFramePr>
          <p:cNvPr id="4" name="Content Placeholder 3" descr="Timeline Smart Art Placeholder ">
            <a:extLst>
              <a:ext uri="{FF2B5EF4-FFF2-40B4-BE49-F238E27FC236}">
                <a16:creationId xmlns:a16="http://schemas.microsoft.com/office/drawing/2014/main" id="{93897051-DA8D-4072-A594-51769F8D52F5}"/>
              </a:ext>
            </a:extLst>
          </p:cNvPr>
          <p:cNvGraphicFramePr>
            <a:graphicFrameLocks noGrp="1"/>
          </p:cNvGraphicFramePr>
          <p:nvPr>
            <p:ph idx="1"/>
            <p:extLst>
              <p:ext uri="{D42A27DB-BD31-4B8C-83A1-F6EECF244321}">
                <p14:modId xmlns:p14="http://schemas.microsoft.com/office/powerpoint/2010/main" val="553582330"/>
              </p:ext>
            </p:extLst>
          </p:nvPr>
        </p:nvGraphicFramePr>
        <p:xfrm>
          <a:off x="550863" y="2112963"/>
          <a:ext cx="11090275" cy="3979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a:extLst>
              <a:ext uri="{FF2B5EF4-FFF2-40B4-BE49-F238E27FC236}">
                <a16:creationId xmlns:a16="http://schemas.microsoft.com/office/drawing/2014/main" id="{81FCAF0A-629F-4EC6-B3E6-563ED999F360}"/>
              </a:ext>
            </a:extLst>
          </p:cNvPr>
          <p:cNvSpPr>
            <a:spLocks noGrp="1"/>
          </p:cNvSpPr>
          <p:nvPr>
            <p:ph type="dt" sz="half" idx="10"/>
          </p:nvPr>
        </p:nvSpPr>
        <p:spPr>
          <a:xfrm>
            <a:off x="550863" y="6507212"/>
            <a:ext cx="2628900" cy="153888"/>
          </a:xfrm>
        </p:spPr>
        <p:txBody>
          <a:bodyPr/>
          <a:lstStyle/>
          <a:p>
            <a:r>
              <a:rPr lang="en-US" dirty="0"/>
              <a:t>14/7/22</a:t>
            </a:r>
          </a:p>
        </p:txBody>
      </p:sp>
      <p:sp>
        <p:nvSpPr>
          <p:cNvPr id="7" name="Footer Placeholder 6">
            <a:extLst>
              <a:ext uri="{FF2B5EF4-FFF2-40B4-BE49-F238E27FC236}">
                <a16:creationId xmlns:a16="http://schemas.microsoft.com/office/drawing/2014/main" id="{920A7C57-D6C5-4BA0-AB3C-41D4E3436B0E}"/>
              </a:ext>
            </a:extLst>
          </p:cNvPr>
          <p:cNvSpPr>
            <a:spLocks noGrp="1"/>
          </p:cNvSpPr>
          <p:nvPr>
            <p:ph type="ftr" sz="quarter" idx="11"/>
          </p:nvPr>
        </p:nvSpPr>
        <p:spPr>
          <a:xfrm>
            <a:off x="3359150" y="6507212"/>
            <a:ext cx="6379210" cy="153888"/>
          </a:xfrm>
        </p:spPr>
        <p:txBody>
          <a:bodyPr/>
          <a:lstStyle/>
          <a:p>
            <a:pPr>
              <a:spcAft>
                <a:spcPts val="600"/>
              </a:spcAft>
            </a:pPr>
            <a:r>
              <a:rPr lang="en-US" kern="1200" dirty="0">
                <a:solidFill>
                  <a:schemeClr val="tx1">
                    <a:alpha val="80000"/>
                  </a:schemeClr>
                </a:solidFill>
                <a:latin typeface="+mn-lt"/>
                <a:ea typeface="+mn-ea"/>
                <a:cs typeface="+mn-cs"/>
              </a:rPr>
              <a:t>NCA ME SERVICE</a:t>
            </a:r>
          </a:p>
        </p:txBody>
      </p:sp>
      <p:sp>
        <p:nvSpPr>
          <p:cNvPr id="6" name="Slide Number Placeholder 5">
            <a:extLst>
              <a:ext uri="{FF2B5EF4-FFF2-40B4-BE49-F238E27FC236}">
                <a16:creationId xmlns:a16="http://schemas.microsoft.com/office/drawing/2014/main" id="{5E5CAC52-3FD1-464A-805A-B8F7AF04574A}"/>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11</a:t>
            </a:fld>
            <a:endParaRPr lang="en-US"/>
          </a:p>
        </p:txBody>
      </p:sp>
    </p:spTree>
    <p:extLst>
      <p:ext uri="{BB962C8B-B14F-4D97-AF65-F5344CB8AC3E}">
        <p14:creationId xmlns:p14="http://schemas.microsoft.com/office/powerpoint/2010/main" val="2624630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a:lstStyle/>
          <a:p>
            <a:r>
              <a:rPr lang="en-US" dirty="0"/>
              <a:t>Summary</a:t>
            </a:r>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3776472"/>
          </a:xfr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262411" y="4508500"/>
            <a:ext cx="6221412" cy="1563688"/>
          </a:xfrm>
        </p:spPr>
        <p:txBody>
          <a:bodyPr>
            <a:normAutofit fontScale="92500" lnSpcReduction="10000"/>
          </a:bodyPr>
          <a:lstStyle/>
          <a:p>
            <a:r>
              <a:rPr lang="en-US" dirty="0"/>
              <a:t>The ME Service will be rolling out scrutiny to primary care from end of July/August 2022. The way MCCDs are completed will change due to need for ME Scrutiny. The ME Office is here to support and guide you through this process as all non-coronial deaths will be need ME scrutiny from April 2024.</a:t>
            </a:r>
          </a:p>
        </p:txBody>
      </p:sp>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a:lstStyle/>
          <a:p>
            <a:r>
              <a:rPr lang="en-US" dirty="0"/>
              <a:t>14/7/22</a:t>
            </a:r>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a:lstStyle/>
          <a:p>
            <a:pPr>
              <a:spcAft>
                <a:spcPts val="600"/>
              </a:spcAft>
            </a:pPr>
            <a:r>
              <a:rPr lang="en-US" kern="1200" dirty="0">
                <a:solidFill>
                  <a:schemeClr val="tx1">
                    <a:alpha val="80000"/>
                  </a:schemeClr>
                </a:solidFill>
                <a:latin typeface="+mn-lt"/>
                <a:ea typeface="+mn-ea"/>
                <a:cs typeface="+mn-cs"/>
              </a:rPr>
              <a:t>NCA ME SERVICE</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12</a:t>
            </a:fld>
            <a:endParaRPr lang="en-US"/>
          </a:p>
        </p:txBody>
      </p:sp>
    </p:spTree>
    <p:extLst>
      <p:ext uri="{BB962C8B-B14F-4D97-AF65-F5344CB8AC3E}">
        <p14:creationId xmlns:p14="http://schemas.microsoft.com/office/powerpoint/2010/main" val="3521561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614478" y="369870"/>
            <a:ext cx="5309956" cy="1839074"/>
          </a:xfrm>
        </p:spPr>
        <p:txBody>
          <a:bodyPr/>
          <a:lstStyle/>
          <a:p>
            <a:r>
              <a:rPr lang="en-US" dirty="0"/>
              <a:t>Thank You</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328773" y="2296391"/>
            <a:ext cx="5917915" cy="3118089"/>
          </a:xfrm>
        </p:spPr>
        <p:txBody>
          <a:bodyPr/>
          <a:lstStyle/>
          <a:p>
            <a:r>
              <a:rPr lang="en-US" dirty="0"/>
              <a:t>Any questions or inquiries please contact your local area ME Office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Email -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Medical.examiner2@nca.nhs.uk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4"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4" name="Date Placeholder 3">
            <a:extLst>
              <a:ext uri="{FF2B5EF4-FFF2-40B4-BE49-F238E27FC236}">
                <a16:creationId xmlns:a16="http://schemas.microsoft.com/office/drawing/2014/main" id="{7823E305-6365-4345-8BD1-4A31C61D96CB}"/>
              </a:ext>
            </a:extLst>
          </p:cNvPr>
          <p:cNvSpPr>
            <a:spLocks noGrp="1"/>
          </p:cNvSpPr>
          <p:nvPr>
            <p:ph type="dt" sz="half" idx="10"/>
          </p:nvPr>
        </p:nvSpPr>
        <p:spPr>
          <a:xfrm>
            <a:off x="550863" y="6507212"/>
            <a:ext cx="2628900" cy="153888"/>
          </a:xfrm>
        </p:spPr>
        <p:txBody>
          <a:bodyPr/>
          <a:lstStyle/>
          <a:p>
            <a:r>
              <a:rPr lang="en-US" dirty="0"/>
              <a:t>14/7/22</a:t>
            </a:r>
          </a:p>
        </p:txBody>
      </p:sp>
      <p:sp>
        <p:nvSpPr>
          <p:cNvPr id="5" name="Footer Placeholder 4">
            <a:extLst>
              <a:ext uri="{FF2B5EF4-FFF2-40B4-BE49-F238E27FC236}">
                <a16:creationId xmlns:a16="http://schemas.microsoft.com/office/drawing/2014/main" id="{0B37A3FF-ED32-4C4A-A21F-848A3BF6F896}"/>
              </a:ext>
            </a:extLst>
          </p:cNvPr>
          <p:cNvSpPr>
            <a:spLocks noGrp="1"/>
          </p:cNvSpPr>
          <p:nvPr>
            <p:ph type="ftr" sz="quarter" idx="11"/>
          </p:nvPr>
        </p:nvSpPr>
        <p:spPr>
          <a:xfrm>
            <a:off x="3359150" y="6507212"/>
            <a:ext cx="6379210" cy="153888"/>
          </a:xfrm>
        </p:spPr>
        <p:txBody>
          <a:bodyPr/>
          <a:lstStyle/>
          <a:p>
            <a:pPr>
              <a:spcAft>
                <a:spcPts val="600"/>
              </a:spcAft>
            </a:pPr>
            <a:r>
              <a:rPr lang="en-US" kern="1200" dirty="0">
                <a:solidFill>
                  <a:schemeClr val="tx1">
                    <a:alpha val="80000"/>
                  </a:schemeClr>
                </a:solidFill>
                <a:latin typeface="+mn-lt"/>
                <a:ea typeface="+mn-ea"/>
                <a:cs typeface="+mn-cs"/>
              </a:rPr>
              <a:t>NCA ME SERVICE</a:t>
            </a:r>
          </a:p>
        </p:txBody>
      </p:sp>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13</a:t>
            </a:fld>
            <a:endParaRPr lang="en-US"/>
          </a:p>
        </p:txBody>
      </p:sp>
    </p:spTree>
    <p:extLst>
      <p:ext uri="{BB962C8B-B14F-4D97-AF65-F5344CB8AC3E}">
        <p14:creationId xmlns:p14="http://schemas.microsoft.com/office/powerpoint/2010/main" val="324779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550864" y="549275"/>
            <a:ext cx="3565524" cy="1997855"/>
          </a:xfrm>
        </p:spPr>
        <p:txBody>
          <a:bodyPr/>
          <a:lstStyle/>
          <a:p>
            <a:r>
              <a:rPr lang="en-US" dirty="0"/>
              <a:t>Agenda</a:t>
            </a:r>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550863" y="2677306"/>
            <a:ext cx="3830637" cy="3448558"/>
          </a:xfrm>
        </p:spPr>
        <p:txBody>
          <a:bodyPr/>
          <a:lstStyle/>
          <a:p>
            <a:r>
              <a:rPr lang="en-US" dirty="0"/>
              <a:t>WHO?</a:t>
            </a:r>
          </a:p>
          <a:p>
            <a:r>
              <a:rPr lang="en-US" dirty="0"/>
              <a:t>WHY?</a:t>
            </a:r>
          </a:p>
          <a:p>
            <a:r>
              <a:rPr lang="en-US" dirty="0"/>
              <a:t>WHEN?</a:t>
            </a:r>
          </a:p>
          <a:p>
            <a:r>
              <a:rPr lang="en-US" dirty="0"/>
              <a:t>INITIAL ROLLOUT</a:t>
            </a:r>
          </a:p>
          <a:p>
            <a:r>
              <a:rPr lang="en-US" dirty="0"/>
              <a:t>PROGRESSION</a:t>
            </a:r>
          </a:p>
          <a:p>
            <a:r>
              <a:rPr lang="en-US" dirty="0"/>
              <a:t>TOTAL COMMUNITY COVERAGE</a:t>
            </a:r>
          </a:p>
          <a:p>
            <a:endParaRPr lang="en-US" dirty="0"/>
          </a:p>
          <a:p>
            <a:endParaRPr lang="en-US" dirty="0"/>
          </a:p>
        </p:txBody>
      </p:sp>
      <p:pic>
        <p:nvPicPr>
          <p:cNvPr id="8" name="Picture Placeholder 7" descr="Digital Data">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5208928" y="1596771"/>
            <a:ext cx="3448558" cy="3448558"/>
          </a:xfrm>
        </p:spPr>
      </p:pic>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8918575" y="596392"/>
            <a:ext cx="2263776" cy="2263776"/>
          </a:xfrm>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9091612" y="3324733"/>
            <a:ext cx="2936876" cy="2936876"/>
          </a:xfrm>
        </p:spPr>
      </p:pic>
      <p:sp>
        <p:nvSpPr>
          <p:cNvPr id="13" name="Date Placeholder 12">
            <a:extLst>
              <a:ext uri="{FF2B5EF4-FFF2-40B4-BE49-F238E27FC236}">
                <a16:creationId xmlns:a16="http://schemas.microsoft.com/office/drawing/2014/main" id="{915FE2C5-E66A-4405-B19E-2C5C546C98E4}"/>
              </a:ext>
            </a:extLst>
          </p:cNvPr>
          <p:cNvSpPr>
            <a:spLocks noGrp="1"/>
          </p:cNvSpPr>
          <p:nvPr>
            <p:ph type="dt" sz="half" idx="10"/>
          </p:nvPr>
        </p:nvSpPr>
        <p:spPr>
          <a:xfrm>
            <a:off x="550863" y="6507212"/>
            <a:ext cx="2628900" cy="153888"/>
          </a:xfrm>
        </p:spPr>
        <p:txBody>
          <a:bodyPr/>
          <a:lstStyle/>
          <a:p>
            <a:r>
              <a:rPr lang="en-US" dirty="0"/>
              <a:t>14/7/22</a:t>
            </a:r>
          </a:p>
        </p:txBody>
      </p:sp>
      <p:sp>
        <p:nvSpPr>
          <p:cNvPr id="14" name="Footer Placeholder 13">
            <a:extLst>
              <a:ext uri="{FF2B5EF4-FFF2-40B4-BE49-F238E27FC236}">
                <a16:creationId xmlns:a16="http://schemas.microsoft.com/office/drawing/2014/main" id="{B01DF4D0-78BC-4C8C-9570-26F0B225433A}"/>
              </a:ext>
            </a:extLst>
          </p:cNvPr>
          <p:cNvSpPr>
            <a:spLocks noGrp="1"/>
          </p:cNvSpPr>
          <p:nvPr>
            <p:ph type="ftr" sz="quarter" idx="11"/>
          </p:nvPr>
        </p:nvSpPr>
        <p:spPr>
          <a:xfrm>
            <a:off x="3359150" y="6507212"/>
            <a:ext cx="6379210" cy="153888"/>
          </a:xfrm>
        </p:spPr>
        <p:txBody>
          <a:bodyPr/>
          <a:lstStyle/>
          <a:p>
            <a:r>
              <a:rPr lang="en-US" dirty="0"/>
              <a:t>NCA ME SERVICE</a:t>
            </a:r>
          </a:p>
        </p:txBody>
      </p:sp>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a:t>
            </a:fld>
            <a:endParaRPr lang="en-US"/>
          </a:p>
        </p:txBody>
      </p:sp>
    </p:spTree>
    <p:extLst>
      <p:ext uri="{BB962C8B-B14F-4D97-AF65-F5344CB8AC3E}">
        <p14:creationId xmlns:p14="http://schemas.microsoft.com/office/powerpoint/2010/main" val="23132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550863" y="4507200"/>
            <a:ext cx="4500562" cy="1562959"/>
          </a:xfrm>
        </p:spPr>
        <p:txBody>
          <a:bodyPr/>
          <a:lstStyle/>
          <a:p>
            <a:r>
              <a:rPr lang="en-US" dirty="0"/>
              <a:t>Introduction</a:t>
            </a:r>
          </a:p>
        </p:txBody>
      </p:sp>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t="42" b="42"/>
          <a:stretch/>
        </p:blipFill>
        <p:spPr>
          <a:xfrm>
            <a:off x="3054096" y="0"/>
            <a:ext cx="3054096" cy="3776472"/>
          </a:xfrm>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4" cstate="screen">
            <a:extLst>
              <a:ext uri="{28A0092B-C50C-407E-A947-70E740481C1C}">
                <a14:useLocalDpi xmlns:a14="http://schemas.microsoft.com/office/drawing/2010/main" val="0"/>
              </a:ext>
            </a:extLst>
          </a:blip>
          <a:srcRect t="42" b="42"/>
          <a:stretch/>
        </p:blipFill>
        <p:spPr>
          <a:xfrm>
            <a:off x="9137904" y="0"/>
            <a:ext cx="3054096" cy="3776472"/>
          </a:xfrm>
        </p:spPr>
      </p:pic>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a:lstStyle/>
          <a:p>
            <a:r>
              <a:rPr lang="en-US" dirty="0"/>
              <a:t>14/7/22 </a:t>
            </a:r>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a:lstStyle/>
          <a:p>
            <a:r>
              <a:rPr lang="en-US" dirty="0"/>
              <a:t>NCA ME SERVICE</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3</a:t>
            </a:fld>
            <a:endParaRPr lang="en-US"/>
          </a:p>
        </p:txBody>
      </p:sp>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5514975" y="4213525"/>
            <a:ext cx="5829300" cy="2220962"/>
          </a:xfrm>
          <a:noFill/>
        </p:spPr>
        <p:txBody>
          <a:bodyPr>
            <a:normAutofit/>
          </a:bodyPr>
          <a:lstStyle/>
          <a:p>
            <a:r>
              <a:rPr lang="en-US" dirty="0"/>
              <a:t>Deaths within Primary Care are to be reviewed by the Medical Examiners Service as per deaths within Secondary care. This will be a phased rollout with the goal being full cover by April 2024 when the ME Service becomes statutory.</a:t>
            </a:r>
          </a:p>
        </p:txBody>
      </p:sp>
      <p:pic>
        <p:nvPicPr>
          <p:cNvPr id="16" name="Picture Placeholder 11" descr="Data Background">
            <a:extLst>
              <a:ext uri="{FF2B5EF4-FFF2-40B4-BE49-F238E27FC236}">
                <a16:creationId xmlns:a16="http://schemas.microsoft.com/office/drawing/2014/main" id="{6778777A-7D0A-4BF5-8442-B6F903E4693E}"/>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l="9563" r="9563"/>
          <a:stretch/>
        </p:blipFill>
        <p:spPr>
          <a:xfrm>
            <a:off x="6083300" y="0"/>
            <a:ext cx="3054350" cy="3776663"/>
          </a:xfrm>
        </p:spPr>
      </p:pic>
      <p:pic>
        <p:nvPicPr>
          <p:cNvPr id="13" name="Picture Placeholder 12">
            <a:extLst>
              <a:ext uri="{FF2B5EF4-FFF2-40B4-BE49-F238E27FC236}">
                <a16:creationId xmlns:a16="http://schemas.microsoft.com/office/drawing/2014/main" id="{7E97DAF4-3B36-4211-A6DD-EFB06BD5FD53}"/>
              </a:ext>
            </a:extLst>
          </p:cNvPr>
          <p:cNvPicPr>
            <a:picLocks noGrp="1" noChangeAspect="1"/>
          </p:cNvPicPr>
          <p:nvPr>
            <p:ph type="pic" sz="quarter" idx="13"/>
          </p:nvPr>
        </p:nvPicPr>
        <p:blipFill>
          <a:blip r:embed="rId6"/>
          <a:srcRect l="9563" r="9563"/>
          <a:stretch>
            <a:fillRect/>
          </a:stretch>
        </p:blipFill>
        <p:spPr>
          <a:prstGeom prst="rect">
            <a:avLst/>
          </a:prstGeom>
        </p:spPr>
      </p:pic>
    </p:spTree>
    <p:extLst>
      <p:ext uri="{BB962C8B-B14F-4D97-AF65-F5344CB8AC3E}">
        <p14:creationId xmlns:p14="http://schemas.microsoft.com/office/powerpoint/2010/main" val="215888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Oval 56">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Oval 58">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1" name="Group 60">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62" name="Freeform: Shape 61">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Oval 63">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Oval 64">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67" name="Rectangle 66">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132389" cy="1145515"/>
          </a:xfrm>
        </p:spPr>
        <p:txBody>
          <a:bodyPr vert="horz" wrap="square" lIns="0" tIns="0" rIns="0" bIns="0" rtlCol="0" anchor="b" anchorCtr="0">
            <a:normAutofit/>
          </a:bodyPr>
          <a:lstStyle/>
          <a:p>
            <a:pPr>
              <a:lnSpc>
                <a:spcPct val="100000"/>
              </a:lnSpc>
            </a:pPr>
            <a:r>
              <a:rPr lang="en-US" kern="1200" dirty="0">
                <a:solidFill>
                  <a:schemeClr val="tx1"/>
                </a:solidFill>
                <a:latin typeface="+mj-lt"/>
                <a:ea typeface="+mj-ea"/>
                <a:cs typeface="+mj-cs"/>
              </a:rPr>
              <a:t>Who?</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427474" y="1981053"/>
            <a:ext cx="6204666" cy="4150647"/>
          </a:xfrm>
        </p:spPr>
        <p:txBody>
          <a:bodyPr vert="horz" wrap="square" lIns="0" tIns="0" rIns="0" bIns="0" rtlCol="0">
            <a:normAutofit fontScale="85000" lnSpcReduction="20000"/>
          </a:bodyPr>
          <a:lstStyle/>
          <a:p>
            <a:pPr>
              <a:lnSpc>
                <a:spcPct val="107000"/>
              </a:lnSpc>
            </a:pPr>
            <a:r>
              <a:rPr lang="en-GB" sz="2000" dirty="0">
                <a:latin typeface="Calibri" panose="020F0502020204030204" pitchFamily="34" charset="0"/>
                <a:ea typeface="Calibri" panose="020F0502020204030204" pitchFamily="34" charset="0"/>
                <a:cs typeface="Times New Roman" panose="02020603050405020304" pitchFamily="18" charset="0"/>
              </a:rPr>
              <a:t>The Medical Examiner Service is a team that review all non-coronial deaths within the acute and community setting.  It works on an independent basis and the team reports direct to NHS England.  With the enacting of the updated Health and Social Care Act the service is a legal requirement that all deaths that are not directly referred to a coroner are reviewed by the Medical Examiner Service before a Medical Certificate of Cause of Death can be issued.  It is our aim to have a case completed within 24 hours of notification of death.</a:t>
            </a:r>
          </a:p>
          <a:p>
            <a:pPr>
              <a:lnSpc>
                <a:spcPct val="107000"/>
              </a:lnSpc>
            </a:pPr>
            <a:r>
              <a:rPr lang="en-GB" sz="2000" dirty="0">
                <a:latin typeface="Calibri" panose="020F0502020204030204" pitchFamily="34" charset="0"/>
                <a:ea typeface="Calibri" panose="020F0502020204030204" pitchFamily="34" charset="0"/>
                <a:cs typeface="Times New Roman" panose="02020603050405020304" pitchFamily="18" charset="0"/>
              </a:rPr>
              <a:t> The Medical Examiner Service is made up of Medical Examiners and Medical Examiner Officers.  Medical Examiners are either senior Consultants or General Practitioners that have undertaken extra training in order to complete the task required.  </a:t>
            </a:r>
          </a:p>
          <a:p>
            <a:pPr>
              <a:lnSpc>
                <a:spcPct val="107000"/>
              </a:lnSpc>
            </a:pPr>
            <a:r>
              <a:rPr lang="en-GB" sz="2000" dirty="0">
                <a:latin typeface="Calibri" panose="020F0502020204030204" pitchFamily="34" charset="0"/>
                <a:ea typeface="Calibri" panose="020F0502020204030204" pitchFamily="34" charset="0"/>
                <a:cs typeface="Times New Roman" panose="02020603050405020304" pitchFamily="18" charset="0"/>
              </a:rPr>
              <a:t>The Medical Examiner Officers is a team Clerical staff that undertake all the administrative tasks of the service and ensure the smooth operations of the team.</a:t>
            </a:r>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8744" r="5007" b="2"/>
          <a:stretch/>
        </p:blipFill>
        <p:spPr>
          <a:xfrm>
            <a:off x="6845876" y="450832"/>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69" name="Group 68">
            <a:extLst>
              <a:ext uri="{FF2B5EF4-FFF2-40B4-BE49-F238E27FC236}">
                <a16:creationId xmlns:a16="http://schemas.microsoft.com/office/drawing/2014/main" id="{73840CF4-F848-4FE0-AEA6-C9E806911B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20950" y="549275"/>
            <a:ext cx="667802" cy="631474"/>
            <a:chOff x="10478914" y="1506691"/>
            <a:chExt cx="667802" cy="631474"/>
          </a:xfrm>
        </p:grpSpPr>
        <p:sp>
          <p:nvSpPr>
            <p:cNvPr id="70" name="Freeform: Shape 69">
              <a:extLst>
                <a:ext uri="{FF2B5EF4-FFF2-40B4-BE49-F238E27FC236}">
                  <a16:creationId xmlns:a16="http://schemas.microsoft.com/office/drawing/2014/main" id="{F4B46153-41DB-494F-9B08-EBCCF27283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Oval 70">
              <a:extLst>
                <a:ext uri="{FF2B5EF4-FFF2-40B4-BE49-F238E27FC236}">
                  <a16:creationId xmlns:a16="http://schemas.microsoft.com/office/drawing/2014/main" id="{7B6D42DA-2D84-4A50-A359-7A5C651B1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3" name="Oval 72">
            <a:extLst>
              <a:ext uri="{FF2B5EF4-FFF2-40B4-BE49-F238E27FC236}">
                <a16:creationId xmlns:a16="http://schemas.microsoft.com/office/drawing/2014/main" id="{94459D96-B947-4C7F-8BCA-915F8B07C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2954" y="5171203"/>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a:xfrm>
            <a:off x="427474" y="6507212"/>
            <a:ext cx="2628900" cy="153888"/>
          </a:xfrm>
        </p:spPr>
        <p:txBody>
          <a:bodyPr vert="horz" wrap="square" lIns="0" tIns="0" rIns="0" bIns="0" rtlCol="0" anchor="ctr">
            <a:normAutofit/>
          </a:bodyPr>
          <a:lstStyle/>
          <a:p>
            <a:pPr>
              <a:spcAft>
                <a:spcPts val="600"/>
              </a:spcAft>
            </a:pPr>
            <a:r>
              <a:rPr lang="en-US" dirty="0">
                <a:solidFill>
                  <a:schemeClr val="tx1">
                    <a:alpha val="80000"/>
                  </a:schemeClr>
                </a:solidFill>
              </a:rPr>
              <a:t>14/7/22</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a:xfrm>
            <a:off x="3359150" y="6507212"/>
            <a:ext cx="6379210" cy="153888"/>
          </a:xfrm>
        </p:spPr>
        <p:txBody>
          <a:bodyPr vert="horz" wrap="square" lIns="0" tIns="0" rIns="0" bIns="0" rtlCol="0" anchor="ctr">
            <a:normAutofit/>
          </a:bodyPr>
          <a:lstStyle/>
          <a:p>
            <a:pPr>
              <a:spcAft>
                <a:spcPts val="600"/>
              </a:spcAft>
            </a:pPr>
            <a:r>
              <a:rPr lang="en-US" kern="1200" dirty="0">
                <a:solidFill>
                  <a:schemeClr val="tx1">
                    <a:alpha val="80000"/>
                  </a:schemeClr>
                </a:solidFill>
                <a:latin typeface="+mn-lt"/>
                <a:ea typeface="+mn-ea"/>
                <a:cs typeface="+mn-cs"/>
              </a:rPr>
              <a:t>NCA ME SERVICE</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4</a:t>
            </a:fld>
            <a:endParaRPr lang="en-US">
              <a:solidFill>
                <a:schemeClr val="tx1">
                  <a:alpha val="80000"/>
                </a:schemeClr>
              </a:solidFill>
            </a:endParaRPr>
          </a:p>
        </p:txBody>
      </p:sp>
    </p:spTree>
    <p:extLst>
      <p:ext uri="{BB962C8B-B14F-4D97-AF65-F5344CB8AC3E}">
        <p14:creationId xmlns:p14="http://schemas.microsoft.com/office/powerpoint/2010/main" val="56002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1800061"/>
          </a:xfrm>
        </p:spPr>
        <p:txBody>
          <a:bodyPr vert="horz" wrap="square" lIns="0" tIns="0" rIns="0" bIns="0" rtlCol="0" anchor="b" anchorCtr="0">
            <a:normAutofit/>
          </a:bodyPr>
          <a:lstStyle/>
          <a:p>
            <a:pPr>
              <a:lnSpc>
                <a:spcPct val="100000"/>
              </a:lnSpc>
            </a:pPr>
            <a:r>
              <a:rPr lang="en-US" kern="1200" dirty="0">
                <a:solidFill>
                  <a:schemeClr val="tx1"/>
                </a:solidFill>
                <a:latin typeface="+mj-lt"/>
                <a:ea typeface="+mj-ea"/>
                <a:cs typeface="+mj-cs"/>
              </a:rPr>
              <a:t>Why?</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68326" y="3029149"/>
            <a:ext cx="5437187" cy="2265216"/>
          </a:xfrm>
        </p:spPr>
        <p:txBody>
          <a:bodyPr vert="horz" wrap="square" lIns="0" tIns="0" rIns="0" bIns="0" rtlCol="0">
            <a:normAutofit/>
          </a:bodyPr>
          <a:lstStyle/>
          <a:p>
            <a:pPr marL="0" indent="0">
              <a:lnSpc>
                <a:spcPct val="90000"/>
              </a:lnSpc>
            </a:pPr>
            <a:r>
              <a:rPr lang="en-US" sz="2000" kern="1200" dirty="0">
                <a:latin typeface="+mn-lt"/>
                <a:ea typeface="+mn-ea"/>
                <a:cs typeface="+mn-cs"/>
              </a:rPr>
              <a:t>The ME Service is being introduced on the back of the Shipmen inquiry and the Francis Report. All deaths in England and Wales will be scrutinized by an independent ME, which will allow a single point of contact for the bereaved. This will let them raise concerns via discussions to the ME Service that can then be fed back to the care providers and provide independent scrutiny of all non-coronial deaths.</a:t>
            </a:r>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8744" r="5007" b="2"/>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a:xfrm>
            <a:off x="550863" y="6507212"/>
            <a:ext cx="2628900" cy="153888"/>
          </a:xfrm>
        </p:spPr>
        <p:txBody>
          <a:bodyPr vert="horz" wrap="square" lIns="0" tIns="0" rIns="0" bIns="0" rtlCol="0" anchor="ctr">
            <a:normAutofit/>
          </a:bodyPr>
          <a:lstStyle/>
          <a:p>
            <a:pPr>
              <a:spcAft>
                <a:spcPts val="600"/>
              </a:spcAft>
            </a:pPr>
            <a:r>
              <a:rPr lang="en-US" dirty="0">
                <a:solidFill>
                  <a:schemeClr val="tx1">
                    <a:alpha val="80000"/>
                  </a:schemeClr>
                </a:solidFill>
              </a:rPr>
              <a:t>14/7/22</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a:xfrm>
            <a:off x="3359150" y="6507212"/>
            <a:ext cx="6379210" cy="153888"/>
          </a:xfrm>
        </p:spPr>
        <p:txBody>
          <a:bodyPr vert="horz" wrap="square" lIns="0" tIns="0" rIns="0" bIns="0" rtlCol="0" anchor="ctr">
            <a:normAutofit/>
          </a:bodyPr>
          <a:lstStyle/>
          <a:p>
            <a:pPr>
              <a:spcAft>
                <a:spcPts val="600"/>
              </a:spcAft>
            </a:pPr>
            <a:r>
              <a:rPr lang="en-US" kern="1200" dirty="0">
                <a:solidFill>
                  <a:schemeClr val="tx1">
                    <a:alpha val="80000"/>
                  </a:schemeClr>
                </a:solidFill>
                <a:latin typeface="+mn-lt"/>
                <a:ea typeface="+mn-ea"/>
                <a:cs typeface="+mn-cs"/>
              </a:rPr>
              <a:t>NCA ME SERVICE</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5</a:t>
            </a:fld>
            <a:endParaRPr lang="en-US">
              <a:solidFill>
                <a:schemeClr val="tx1">
                  <a:alpha val="80000"/>
                </a:schemeClr>
              </a:solidFill>
            </a:endParaRPr>
          </a:p>
        </p:txBody>
      </p:sp>
    </p:spTree>
    <p:extLst>
      <p:ext uri="{BB962C8B-B14F-4D97-AF65-F5344CB8AC3E}">
        <p14:creationId xmlns:p14="http://schemas.microsoft.com/office/powerpoint/2010/main" val="3835780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 name="Group 17">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9" name="Freeform: Shape 18">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Oval 20">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4" name="Rectangle 23">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2417DFA5-F9A4-41DD-94A2-F7AD32EA6323}"/>
              </a:ext>
            </a:extLst>
          </p:cNvPr>
          <p:cNvSpPr>
            <a:spLocks noGrp="1"/>
          </p:cNvSpPr>
          <p:nvPr>
            <p:ph type="ctrTitle"/>
          </p:nvPr>
        </p:nvSpPr>
        <p:spPr>
          <a:xfrm>
            <a:off x="879486" y="514966"/>
            <a:ext cx="5437187" cy="1920243"/>
          </a:xfrm>
        </p:spPr>
        <p:txBody>
          <a:bodyPr vert="horz" wrap="square" lIns="0" tIns="0" rIns="0" bIns="0" rtlCol="0" anchor="b" anchorCtr="0">
            <a:normAutofit/>
          </a:bodyPr>
          <a:lstStyle/>
          <a:p>
            <a:pPr>
              <a:lnSpc>
                <a:spcPct val="100000"/>
              </a:lnSpc>
            </a:pPr>
            <a:r>
              <a:rPr lang="en-US" dirty="0"/>
              <a:t>When?</a:t>
            </a:r>
          </a:p>
        </p:txBody>
      </p:sp>
      <p:sp>
        <p:nvSpPr>
          <p:cNvPr id="7" name="Subtitle 6">
            <a:extLst>
              <a:ext uri="{FF2B5EF4-FFF2-40B4-BE49-F238E27FC236}">
                <a16:creationId xmlns:a16="http://schemas.microsoft.com/office/drawing/2014/main" id="{F6239F2C-DA7B-4182-8C00-78BEE07BDCBE}"/>
              </a:ext>
            </a:extLst>
          </p:cNvPr>
          <p:cNvSpPr>
            <a:spLocks noGrp="1"/>
          </p:cNvSpPr>
          <p:nvPr>
            <p:ph type="subTitle" idx="1"/>
          </p:nvPr>
        </p:nvSpPr>
        <p:spPr>
          <a:xfrm>
            <a:off x="899858" y="2829612"/>
            <a:ext cx="5437187" cy="2314839"/>
          </a:xfrm>
        </p:spPr>
        <p:txBody>
          <a:bodyPr vert="horz" wrap="square" lIns="0" tIns="0" rIns="0" bIns="0" rtlCol="0">
            <a:normAutofit lnSpcReduction="10000"/>
          </a:bodyPr>
          <a:lstStyle/>
          <a:p>
            <a:pPr marL="0" indent="0">
              <a:lnSpc>
                <a:spcPct val="100000"/>
              </a:lnSpc>
            </a:pPr>
            <a:r>
              <a:rPr lang="en-US" dirty="0"/>
              <a:t>All deaths in England and Wales are to be scrutinized by the ME Service when the system becomes Statutory in April 2024*</a:t>
            </a:r>
          </a:p>
          <a:p>
            <a:pPr marL="0" indent="0">
              <a:lnSpc>
                <a:spcPct val="100000"/>
              </a:lnSpc>
            </a:pPr>
            <a:r>
              <a:rPr lang="en-US" dirty="0"/>
              <a:t>(NCA cover 4 hospital sites currently and have begun rolling out the community scrutiny since end July/August 2022.)</a:t>
            </a:r>
          </a:p>
        </p:txBody>
      </p:sp>
      <p:sp>
        <p:nvSpPr>
          <p:cNvPr id="26" name="Freeform: Shape 25">
            <a:extLst>
              <a:ext uri="{FF2B5EF4-FFF2-40B4-BE49-F238E27FC236}">
                <a16:creationId xmlns:a16="http://schemas.microsoft.com/office/drawing/2014/main" id="{74033C2F-EE38-427C-97E3-08EAC8822A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1760"/>
            <a:ext cx="666497" cy="1080000"/>
          </a:xfrm>
          <a:custGeom>
            <a:avLst/>
            <a:gdLst>
              <a:gd name="connsiteX0" fmla="*/ 126497 w 666497"/>
              <a:gd name="connsiteY0" fmla="*/ 0 h 1080000"/>
              <a:gd name="connsiteX1" fmla="*/ 666497 w 666497"/>
              <a:gd name="connsiteY1" fmla="*/ 540000 h 1080000"/>
              <a:gd name="connsiteX2" fmla="*/ 126497 w 666497"/>
              <a:gd name="connsiteY2" fmla="*/ 1080000 h 1080000"/>
              <a:gd name="connsiteX3" fmla="*/ 17668 w 666497"/>
              <a:gd name="connsiteY3" fmla="*/ 1069029 h 1080000"/>
              <a:gd name="connsiteX4" fmla="*/ 0 w 666497"/>
              <a:gd name="connsiteY4" fmla="*/ 1063545 h 1080000"/>
              <a:gd name="connsiteX5" fmla="*/ 0 w 666497"/>
              <a:gd name="connsiteY5" fmla="*/ 16455 h 1080000"/>
              <a:gd name="connsiteX6" fmla="*/ 17668 w 666497"/>
              <a:gd name="connsiteY6" fmla="*/ 10971 h 1080000"/>
              <a:gd name="connsiteX7" fmla="*/ 126497 w 666497"/>
              <a:gd name="connsiteY7"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497" h="1080000">
                <a:moveTo>
                  <a:pt x="126497" y="0"/>
                </a:moveTo>
                <a:cubicBezTo>
                  <a:pt x="424731" y="0"/>
                  <a:pt x="666497" y="241766"/>
                  <a:pt x="666497" y="540000"/>
                </a:cubicBezTo>
                <a:cubicBezTo>
                  <a:pt x="666497" y="838234"/>
                  <a:pt x="424731" y="1080000"/>
                  <a:pt x="126497" y="1080000"/>
                </a:cubicBezTo>
                <a:cubicBezTo>
                  <a:pt x="89218" y="1080000"/>
                  <a:pt x="52821" y="1076222"/>
                  <a:pt x="17668" y="1069029"/>
                </a:cubicBezTo>
                <a:lnTo>
                  <a:pt x="0" y="1063545"/>
                </a:lnTo>
                <a:lnTo>
                  <a:pt x="0" y="16455"/>
                </a:lnTo>
                <a:lnTo>
                  <a:pt x="17668" y="10971"/>
                </a:lnTo>
                <a:cubicBezTo>
                  <a:pt x="52821" y="3778"/>
                  <a:pt x="89218" y="0"/>
                  <a:pt x="126497"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8" name="Group 27">
            <a:extLst>
              <a:ext uri="{FF2B5EF4-FFF2-40B4-BE49-F238E27FC236}">
                <a16:creationId xmlns:a16="http://schemas.microsoft.com/office/drawing/2014/main" id="{22940903-7865-4026-879C-CC1ADF9116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34337" y="800983"/>
            <a:ext cx="4006800" cy="3788841"/>
            <a:chOff x="7762003" y="672385"/>
            <a:chExt cx="4006800" cy="3788841"/>
          </a:xfrm>
        </p:grpSpPr>
        <p:sp>
          <p:nvSpPr>
            <p:cNvPr id="29" name="Freeform: Shape 28">
              <a:extLst>
                <a:ext uri="{FF2B5EF4-FFF2-40B4-BE49-F238E27FC236}">
                  <a16:creationId xmlns:a16="http://schemas.microsoft.com/office/drawing/2014/main" id="{982D1BD3-FFA8-4027-A890-672FDD8F70B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8528803" y="672385"/>
              <a:ext cx="3240000" cy="3788841"/>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508000" dist="203200" dir="9600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Oval 29">
              <a:extLst>
                <a:ext uri="{FF2B5EF4-FFF2-40B4-BE49-F238E27FC236}">
                  <a16:creationId xmlns:a16="http://schemas.microsoft.com/office/drawing/2014/main" id="{7BC5C6D9-8420-4B6F-A949-7B6565266B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8572003" y="180004"/>
              <a:ext cx="1620000" cy="3240000"/>
            </a:xfrm>
            <a:prstGeom prst="ellipse">
              <a:avLst/>
            </a:prstGeom>
            <a:gradFill>
              <a:gsLst>
                <a:gs pos="100000">
                  <a:schemeClr val="bg2">
                    <a:lumMod val="90000"/>
                    <a:lumOff val="10000"/>
                  </a:schemeClr>
                </a:gs>
                <a:gs pos="50000">
                  <a:schemeClr val="bg2">
                    <a:lumMod val="90000"/>
                    <a:lumOff val="10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2" name="Group 31">
            <a:extLst>
              <a:ext uri="{FF2B5EF4-FFF2-40B4-BE49-F238E27FC236}">
                <a16:creationId xmlns:a16="http://schemas.microsoft.com/office/drawing/2014/main" id="{E82CFC28-5F56-4F2C-A953-AB57C1CE5C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386" y="5149126"/>
            <a:ext cx="762805" cy="734873"/>
            <a:chOff x="7950336" y="1300590"/>
            <a:chExt cx="762805" cy="734873"/>
          </a:xfrm>
        </p:grpSpPr>
        <p:sp>
          <p:nvSpPr>
            <p:cNvPr id="33" name="Freeform 5">
              <a:extLst>
                <a:ext uri="{FF2B5EF4-FFF2-40B4-BE49-F238E27FC236}">
                  <a16:creationId xmlns:a16="http://schemas.microsoft.com/office/drawing/2014/main" id="{492EB854-02D8-4A9E-8BA5-5FEE21DD09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Freeform 6">
              <a:extLst>
                <a:ext uri="{FF2B5EF4-FFF2-40B4-BE49-F238E27FC236}">
                  <a16:creationId xmlns:a16="http://schemas.microsoft.com/office/drawing/2014/main" id="{A1676C39-91DD-4843-8315-4285BA1E7E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Freeform 8">
              <a:extLst>
                <a:ext uri="{FF2B5EF4-FFF2-40B4-BE49-F238E27FC236}">
                  <a16:creationId xmlns:a16="http://schemas.microsoft.com/office/drawing/2014/main" id="{B339FEEC-A688-4A3E-BA2C-8FC738A8A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Date Placeholder 2">
            <a:extLst>
              <a:ext uri="{FF2B5EF4-FFF2-40B4-BE49-F238E27FC236}">
                <a16:creationId xmlns:a16="http://schemas.microsoft.com/office/drawing/2014/main" id="{01D97C99-AEEA-49ED-A10A-15CAD3FBC849}"/>
              </a:ext>
            </a:extLst>
          </p:cNvPr>
          <p:cNvSpPr>
            <a:spLocks noGrp="1"/>
          </p:cNvSpPr>
          <p:nvPr>
            <p:ph type="dt" sz="half" idx="10"/>
          </p:nvPr>
        </p:nvSpPr>
        <p:spPr>
          <a:xfrm>
            <a:off x="550863" y="6507212"/>
            <a:ext cx="2628900" cy="153888"/>
          </a:xfrm>
        </p:spPr>
        <p:txBody>
          <a:bodyPr vert="horz" wrap="square" lIns="0" tIns="0" rIns="0" bIns="0" rtlCol="0" anchor="ctr">
            <a:normAutofit/>
          </a:bodyPr>
          <a:lstStyle/>
          <a:p>
            <a:pPr>
              <a:spcAft>
                <a:spcPts val="600"/>
              </a:spcAft>
            </a:pPr>
            <a:r>
              <a:rPr lang="en-US" dirty="0">
                <a:solidFill>
                  <a:schemeClr val="tx1">
                    <a:alpha val="80000"/>
                  </a:schemeClr>
                </a:solidFill>
              </a:rPr>
              <a:t>14/7/22</a:t>
            </a:r>
          </a:p>
        </p:txBody>
      </p:sp>
      <p:sp>
        <p:nvSpPr>
          <p:cNvPr id="4" name="Footer Placeholder 3">
            <a:extLst>
              <a:ext uri="{FF2B5EF4-FFF2-40B4-BE49-F238E27FC236}">
                <a16:creationId xmlns:a16="http://schemas.microsoft.com/office/drawing/2014/main" id="{D4E9F5B1-B6F1-45CA-8B99-16A536180822}"/>
              </a:ext>
            </a:extLst>
          </p:cNvPr>
          <p:cNvSpPr>
            <a:spLocks noGrp="1"/>
          </p:cNvSpPr>
          <p:nvPr>
            <p:ph type="ftr" sz="quarter" idx="11"/>
          </p:nvPr>
        </p:nvSpPr>
        <p:spPr>
          <a:xfrm>
            <a:off x="3359150" y="6507212"/>
            <a:ext cx="6379210" cy="153888"/>
          </a:xfrm>
        </p:spPr>
        <p:txBody>
          <a:bodyPr vert="horz" wrap="square" lIns="0" tIns="0" rIns="0" bIns="0" rtlCol="0" anchor="ctr">
            <a:normAutofit/>
          </a:bodyPr>
          <a:lstStyle/>
          <a:p>
            <a:pPr>
              <a:spcAft>
                <a:spcPts val="600"/>
              </a:spcAft>
            </a:pPr>
            <a:r>
              <a:rPr lang="en-US" kern="1200" dirty="0">
                <a:solidFill>
                  <a:schemeClr val="tx1">
                    <a:alpha val="80000"/>
                  </a:schemeClr>
                </a:solidFill>
                <a:latin typeface="+mn-lt"/>
                <a:ea typeface="+mn-ea"/>
                <a:cs typeface="+mn-cs"/>
              </a:rPr>
              <a:t>NCA ME SERVICE</a:t>
            </a:r>
          </a:p>
        </p:txBody>
      </p:sp>
      <p:sp>
        <p:nvSpPr>
          <p:cNvPr id="5" name="Slide Number Placeholder 4">
            <a:extLst>
              <a:ext uri="{FF2B5EF4-FFF2-40B4-BE49-F238E27FC236}">
                <a16:creationId xmlns:a16="http://schemas.microsoft.com/office/drawing/2014/main" id="{518AB67D-1209-4806-AD53-9FAC049042BB}"/>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6</a:t>
            </a:fld>
            <a:endParaRPr lang="en-US">
              <a:solidFill>
                <a:schemeClr val="tx1">
                  <a:alpha val="80000"/>
                </a:schemeClr>
              </a:solidFill>
            </a:endParaRPr>
          </a:p>
        </p:txBody>
      </p:sp>
      <p:sp>
        <p:nvSpPr>
          <p:cNvPr id="8" name="TextBox 7">
            <a:extLst>
              <a:ext uri="{FF2B5EF4-FFF2-40B4-BE49-F238E27FC236}">
                <a16:creationId xmlns:a16="http://schemas.microsoft.com/office/drawing/2014/main" id="{F9D7F313-7CA5-40E1-8191-499FF1E3E182}"/>
              </a:ext>
            </a:extLst>
          </p:cNvPr>
          <p:cNvSpPr txBox="1"/>
          <p:nvPr/>
        </p:nvSpPr>
        <p:spPr>
          <a:xfrm>
            <a:off x="1360418" y="5936056"/>
            <a:ext cx="2918532" cy="369332"/>
          </a:xfrm>
          <a:prstGeom prst="rect">
            <a:avLst/>
          </a:prstGeom>
          <a:noFill/>
        </p:spPr>
        <p:txBody>
          <a:bodyPr wrap="square" rtlCol="0">
            <a:spAutoFit/>
          </a:bodyPr>
          <a:lstStyle/>
          <a:p>
            <a:r>
              <a:rPr lang="en-GB" dirty="0"/>
              <a:t>*</a:t>
            </a:r>
            <a:r>
              <a:rPr lang="en-GB" sz="1200" dirty="0"/>
              <a:t>as per current updates from </a:t>
            </a:r>
            <a:r>
              <a:rPr lang="en-GB" sz="1200" dirty="0" err="1"/>
              <a:t>RCPath</a:t>
            </a:r>
            <a:endParaRPr lang="en-GB" sz="1200" dirty="0"/>
          </a:p>
        </p:txBody>
      </p:sp>
      <p:pic>
        <p:nvPicPr>
          <p:cNvPr id="38" name="Picture Placeholder 7" descr="Data Points Digital background">
            <a:extLst>
              <a:ext uri="{FF2B5EF4-FFF2-40B4-BE49-F238E27FC236}">
                <a16:creationId xmlns:a16="http://schemas.microsoft.com/office/drawing/2014/main" id="{4927FED5-4DB0-4720-828C-55E7FA44A3B4}"/>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38744" r="5007" b="2"/>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spTree>
    <p:extLst>
      <p:ext uri="{BB962C8B-B14F-4D97-AF65-F5344CB8AC3E}">
        <p14:creationId xmlns:p14="http://schemas.microsoft.com/office/powerpoint/2010/main" val="1703933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 name="Group 17">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9" name="Freeform: Shape 18">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Oval 20">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4" name="Rectangle 23">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2417DFA5-F9A4-41DD-94A2-F7AD32EA6323}"/>
              </a:ext>
            </a:extLst>
          </p:cNvPr>
          <p:cNvSpPr>
            <a:spLocks noGrp="1"/>
          </p:cNvSpPr>
          <p:nvPr>
            <p:ph type="ctrTitle"/>
          </p:nvPr>
        </p:nvSpPr>
        <p:spPr>
          <a:xfrm>
            <a:off x="879486" y="514966"/>
            <a:ext cx="5437187" cy="1920243"/>
          </a:xfrm>
        </p:spPr>
        <p:txBody>
          <a:bodyPr vert="horz" wrap="square" lIns="0" tIns="0" rIns="0" bIns="0" rtlCol="0" anchor="b" anchorCtr="0">
            <a:normAutofit/>
          </a:bodyPr>
          <a:lstStyle/>
          <a:p>
            <a:pPr>
              <a:lnSpc>
                <a:spcPct val="100000"/>
              </a:lnSpc>
            </a:pPr>
            <a:r>
              <a:rPr lang="en-US" dirty="0"/>
              <a:t>Initial Rollout</a:t>
            </a:r>
          </a:p>
        </p:txBody>
      </p:sp>
      <p:sp>
        <p:nvSpPr>
          <p:cNvPr id="7" name="Subtitle 6">
            <a:extLst>
              <a:ext uri="{FF2B5EF4-FFF2-40B4-BE49-F238E27FC236}">
                <a16:creationId xmlns:a16="http://schemas.microsoft.com/office/drawing/2014/main" id="{F6239F2C-DA7B-4182-8C00-78BEE07BDCBE}"/>
              </a:ext>
            </a:extLst>
          </p:cNvPr>
          <p:cNvSpPr>
            <a:spLocks noGrp="1"/>
          </p:cNvSpPr>
          <p:nvPr>
            <p:ph type="subTitle" idx="1"/>
          </p:nvPr>
        </p:nvSpPr>
        <p:spPr>
          <a:xfrm>
            <a:off x="899858" y="2829612"/>
            <a:ext cx="5437187" cy="2314839"/>
          </a:xfrm>
        </p:spPr>
        <p:txBody>
          <a:bodyPr vert="horz" wrap="square" lIns="0" tIns="0" rIns="0" bIns="0" rtlCol="0">
            <a:normAutofit/>
          </a:bodyPr>
          <a:lstStyle/>
          <a:p>
            <a:pPr marL="0" indent="0">
              <a:lnSpc>
                <a:spcPct val="100000"/>
              </a:lnSpc>
            </a:pPr>
            <a:r>
              <a:rPr lang="en-US" dirty="0"/>
              <a:t>The ME Service rollout to the community will begin with all hospices within the NCA as well as selected GP’s in Salford.</a:t>
            </a:r>
          </a:p>
          <a:p>
            <a:pPr marL="0" indent="0">
              <a:lnSpc>
                <a:spcPct val="100000"/>
              </a:lnSpc>
            </a:pPr>
            <a:r>
              <a:rPr lang="en-US" dirty="0"/>
              <a:t>We began this from the final week of July 2022.</a:t>
            </a:r>
          </a:p>
        </p:txBody>
      </p:sp>
      <p:sp>
        <p:nvSpPr>
          <p:cNvPr id="26" name="Freeform: Shape 25">
            <a:extLst>
              <a:ext uri="{FF2B5EF4-FFF2-40B4-BE49-F238E27FC236}">
                <a16:creationId xmlns:a16="http://schemas.microsoft.com/office/drawing/2014/main" id="{74033C2F-EE38-427C-97E3-08EAC8822A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1760"/>
            <a:ext cx="666497" cy="1080000"/>
          </a:xfrm>
          <a:custGeom>
            <a:avLst/>
            <a:gdLst>
              <a:gd name="connsiteX0" fmla="*/ 126497 w 666497"/>
              <a:gd name="connsiteY0" fmla="*/ 0 h 1080000"/>
              <a:gd name="connsiteX1" fmla="*/ 666497 w 666497"/>
              <a:gd name="connsiteY1" fmla="*/ 540000 h 1080000"/>
              <a:gd name="connsiteX2" fmla="*/ 126497 w 666497"/>
              <a:gd name="connsiteY2" fmla="*/ 1080000 h 1080000"/>
              <a:gd name="connsiteX3" fmla="*/ 17668 w 666497"/>
              <a:gd name="connsiteY3" fmla="*/ 1069029 h 1080000"/>
              <a:gd name="connsiteX4" fmla="*/ 0 w 666497"/>
              <a:gd name="connsiteY4" fmla="*/ 1063545 h 1080000"/>
              <a:gd name="connsiteX5" fmla="*/ 0 w 666497"/>
              <a:gd name="connsiteY5" fmla="*/ 16455 h 1080000"/>
              <a:gd name="connsiteX6" fmla="*/ 17668 w 666497"/>
              <a:gd name="connsiteY6" fmla="*/ 10971 h 1080000"/>
              <a:gd name="connsiteX7" fmla="*/ 126497 w 666497"/>
              <a:gd name="connsiteY7"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497" h="1080000">
                <a:moveTo>
                  <a:pt x="126497" y="0"/>
                </a:moveTo>
                <a:cubicBezTo>
                  <a:pt x="424731" y="0"/>
                  <a:pt x="666497" y="241766"/>
                  <a:pt x="666497" y="540000"/>
                </a:cubicBezTo>
                <a:cubicBezTo>
                  <a:pt x="666497" y="838234"/>
                  <a:pt x="424731" y="1080000"/>
                  <a:pt x="126497" y="1080000"/>
                </a:cubicBezTo>
                <a:cubicBezTo>
                  <a:pt x="89218" y="1080000"/>
                  <a:pt x="52821" y="1076222"/>
                  <a:pt x="17668" y="1069029"/>
                </a:cubicBezTo>
                <a:lnTo>
                  <a:pt x="0" y="1063545"/>
                </a:lnTo>
                <a:lnTo>
                  <a:pt x="0" y="16455"/>
                </a:lnTo>
                <a:lnTo>
                  <a:pt x="17668" y="10971"/>
                </a:lnTo>
                <a:cubicBezTo>
                  <a:pt x="52821" y="3778"/>
                  <a:pt x="89218" y="0"/>
                  <a:pt x="126497"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8" name="Group 27">
            <a:extLst>
              <a:ext uri="{FF2B5EF4-FFF2-40B4-BE49-F238E27FC236}">
                <a16:creationId xmlns:a16="http://schemas.microsoft.com/office/drawing/2014/main" id="{22940903-7865-4026-879C-CC1ADF9116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34337" y="800983"/>
            <a:ext cx="4006800" cy="3788841"/>
            <a:chOff x="7762003" y="672385"/>
            <a:chExt cx="4006800" cy="3788841"/>
          </a:xfrm>
        </p:grpSpPr>
        <p:sp>
          <p:nvSpPr>
            <p:cNvPr id="29" name="Freeform: Shape 28">
              <a:extLst>
                <a:ext uri="{FF2B5EF4-FFF2-40B4-BE49-F238E27FC236}">
                  <a16:creationId xmlns:a16="http://schemas.microsoft.com/office/drawing/2014/main" id="{982D1BD3-FFA8-4027-A890-672FDD8F70B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8528803" y="672385"/>
              <a:ext cx="3240000" cy="3788841"/>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508000" dist="203200" dir="9600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Oval 29">
              <a:extLst>
                <a:ext uri="{FF2B5EF4-FFF2-40B4-BE49-F238E27FC236}">
                  <a16:creationId xmlns:a16="http://schemas.microsoft.com/office/drawing/2014/main" id="{7BC5C6D9-8420-4B6F-A949-7B6565266B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8572003" y="180004"/>
              <a:ext cx="1620000" cy="3240000"/>
            </a:xfrm>
            <a:prstGeom prst="ellipse">
              <a:avLst/>
            </a:prstGeom>
            <a:gradFill>
              <a:gsLst>
                <a:gs pos="100000">
                  <a:schemeClr val="bg2">
                    <a:lumMod val="90000"/>
                    <a:lumOff val="10000"/>
                  </a:schemeClr>
                </a:gs>
                <a:gs pos="50000">
                  <a:schemeClr val="bg2">
                    <a:lumMod val="90000"/>
                    <a:lumOff val="10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2" name="Group 31">
            <a:extLst>
              <a:ext uri="{FF2B5EF4-FFF2-40B4-BE49-F238E27FC236}">
                <a16:creationId xmlns:a16="http://schemas.microsoft.com/office/drawing/2014/main" id="{E82CFC28-5F56-4F2C-A953-AB57C1CE5C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386" y="5149126"/>
            <a:ext cx="762805" cy="734873"/>
            <a:chOff x="7950336" y="1300590"/>
            <a:chExt cx="762805" cy="734873"/>
          </a:xfrm>
        </p:grpSpPr>
        <p:sp>
          <p:nvSpPr>
            <p:cNvPr id="33" name="Freeform 5">
              <a:extLst>
                <a:ext uri="{FF2B5EF4-FFF2-40B4-BE49-F238E27FC236}">
                  <a16:creationId xmlns:a16="http://schemas.microsoft.com/office/drawing/2014/main" id="{492EB854-02D8-4A9E-8BA5-5FEE21DD09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Freeform 6">
              <a:extLst>
                <a:ext uri="{FF2B5EF4-FFF2-40B4-BE49-F238E27FC236}">
                  <a16:creationId xmlns:a16="http://schemas.microsoft.com/office/drawing/2014/main" id="{A1676C39-91DD-4843-8315-4285BA1E7E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Freeform 8">
              <a:extLst>
                <a:ext uri="{FF2B5EF4-FFF2-40B4-BE49-F238E27FC236}">
                  <a16:creationId xmlns:a16="http://schemas.microsoft.com/office/drawing/2014/main" id="{B339FEEC-A688-4A3E-BA2C-8FC738A8A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Date Placeholder 2">
            <a:extLst>
              <a:ext uri="{FF2B5EF4-FFF2-40B4-BE49-F238E27FC236}">
                <a16:creationId xmlns:a16="http://schemas.microsoft.com/office/drawing/2014/main" id="{01D97C99-AEEA-49ED-A10A-15CAD3FBC849}"/>
              </a:ext>
            </a:extLst>
          </p:cNvPr>
          <p:cNvSpPr>
            <a:spLocks noGrp="1"/>
          </p:cNvSpPr>
          <p:nvPr>
            <p:ph type="dt" sz="half" idx="10"/>
          </p:nvPr>
        </p:nvSpPr>
        <p:spPr>
          <a:xfrm>
            <a:off x="550863" y="6507212"/>
            <a:ext cx="2628900" cy="153888"/>
          </a:xfrm>
        </p:spPr>
        <p:txBody>
          <a:bodyPr vert="horz" wrap="square" lIns="0" tIns="0" rIns="0" bIns="0" rtlCol="0" anchor="ctr">
            <a:normAutofit/>
          </a:bodyPr>
          <a:lstStyle/>
          <a:p>
            <a:pPr>
              <a:spcAft>
                <a:spcPts val="600"/>
              </a:spcAft>
            </a:pPr>
            <a:r>
              <a:rPr lang="en-US" dirty="0">
                <a:solidFill>
                  <a:schemeClr val="tx1">
                    <a:alpha val="80000"/>
                  </a:schemeClr>
                </a:solidFill>
              </a:rPr>
              <a:t>14/7/22</a:t>
            </a:r>
          </a:p>
        </p:txBody>
      </p:sp>
      <p:sp>
        <p:nvSpPr>
          <p:cNvPr id="4" name="Footer Placeholder 3">
            <a:extLst>
              <a:ext uri="{FF2B5EF4-FFF2-40B4-BE49-F238E27FC236}">
                <a16:creationId xmlns:a16="http://schemas.microsoft.com/office/drawing/2014/main" id="{D4E9F5B1-B6F1-45CA-8B99-16A536180822}"/>
              </a:ext>
            </a:extLst>
          </p:cNvPr>
          <p:cNvSpPr>
            <a:spLocks noGrp="1"/>
          </p:cNvSpPr>
          <p:nvPr>
            <p:ph type="ftr" sz="quarter" idx="11"/>
          </p:nvPr>
        </p:nvSpPr>
        <p:spPr>
          <a:xfrm>
            <a:off x="3359150" y="6507212"/>
            <a:ext cx="6379210" cy="153888"/>
          </a:xfrm>
        </p:spPr>
        <p:txBody>
          <a:bodyPr vert="horz" wrap="square" lIns="0" tIns="0" rIns="0" bIns="0" rtlCol="0" anchor="ctr">
            <a:normAutofit/>
          </a:bodyPr>
          <a:lstStyle/>
          <a:p>
            <a:pPr>
              <a:spcAft>
                <a:spcPts val="600"/>
              </a:spcAft>
            </a:pPr>
            <a:r>
              <a:rPr lang="en-US" kern="1200" dirty="0">
                <a:solidFill>
                  <a:schemeClr val="tx1">
                    <a:alpha val="80000"/>
                  </a:schemeClr>
                </a:solidFill>
                <a:latin typeface="+mn-lt"/>
                <a:ea typeface="+mn-ea"/>
                <a:cs typeface="+mn-cs"/>
              </a:rPr>
              <a:t>NCA ME SERVICE</a:t>
            </a:r>
          </a:p>
        </p:txBody>
      </p:sp>
      <p:sp>
        <p:nvSpPr>
          <p:cNvPr id="5" name="Slide Number Placeholder 4">
            <a:extLst>
              <a:ext uri="{FF2B5EF4-FFF2-40B4-BE49-F238E27FC236}">
                <a16:creationId xmlns:a16="http://schemas.microsoft.com/office/drawing/2014/main" id="{518AB67D-1209-4806-AD53-9FAC049042BB}"/>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7</a:t>
            </a:fld>
            <a:endParaRPr lang="en-US">
              <a:solidFill>
                <a:schemeClr val="tx1">
                  <a:alpha val="80000"/>
                </a:schemeClr>
              </a:solidFill>
            </a:endParaRPr>
          </a:p>
        </p:txBody>
      </p:sp>
      <p:pic>
        <p:nvPicPr>
          <p:cNvPr id="37" name="Picture 36">
            <a:extLst>
              <a:ext uri="{FF2B5EF4-FFF2-40B4-BE49-F238E27FC236}">
                <a16:creationId xmlns:a16="http://schemas.microsoft.com/office/drawing/2014/main" id="{8E27EE28-4322-42EF-A576-83E59AD30C9D}"/>
              </a:ext>
            </a:extLst>
          </p:cNvPr>
          <p:cNvPicPr>
            <a:picLocks noChangeAspect="1"/>
          </p:cNvPicPr>
          <p:nvPr/>
        </p:nvPicPr>
        <p:blipFill>
          <a:blip r:embed="rId2"/>
          <a:stretch>
            <a:fillRect/>
          </a:stretch>
        </p:blipFill>
        <p:spPr>
          <a:xfrm>
            <a:off x="7837245" y="2052121"/>
            <a:ext cx="3436540" cy="3436540"/>
          </a:xfrm>
          <a:prstGeom prst="rect">
            <a:avLst/>
          </a:prstGeom>
        </p:spPr>
      </p:pic>
    </p:spTree>
    <p:extLst>
      <p:ext uri="{BB962C8B-B14F-4D97-AF65-F5344CB8AC3E}">
        <p14:creationId xmlns:p14="http://schemas.microsoft.com/office/powerpoint/2010/main" val="3496680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 name="Group 17">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9" name="Freeform: Shape 18">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Oval 20">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4" name="Rectangle 23">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2417DFA5-F9A4-41DD-94A2-F7AD32EA6323}"/>
              </a:ext>
            </a:extLst>
          </p:cNvPr>
          <p:cNvSpPr>
            <a:spLocks noGrp="1"/>
          </p:cNvSpPr>
          <p:nvPr>
            <p:ph type="ctrTitle"/>
          </p:nvPr>
        </p:nvSpPr>
        <p:spPr>
          <a:xfrm>
            <a:off x="879486" y="514966"/>
            <a:ext cx="5437187" cy="1920243"/>
          </a:xfrm>
        </p:spPr>
        <p:txBody>
          <a:bodyPr vert="horz" wrap="square" lIns="0" tIns="0" rIns="0" bIns="0" rtlCol="0" anchor="b" anchorCtr="0">
            <a:normAutofit/>
          </a:bodyPr>
          <a:lstStyle/>
          <a:p>
            <a:pPr>
              <a:lnSpc>
                <a:spcPct val="100000"/>
              </a:lnSpc>
            </a:pPr>
            <a:r>
              <a:rPr lang="en-US" dirty="0"/>
              <a:t>Progression</a:t>
            </a:r>
          </a:p>
        </p:txBody>
      </p:sp>
      <p:sp>
        <p:nvSpPr>
          <p:cNvPr id="7" name="Subtitle 6">
            <a:extLst>
              <a:ext uri="{FF2B5EF4-FFF2-40B4-BE49-F238E27FC236}">
                <a16:creationId xmlns:a16="http://schemas.microsoft.com/office/drawing/2014/main" id="{F6239F2C-DA7B-4182-8C00-78BEE07BDCBE}"/>
              </a:ext>
            </a:extLst>
          </p:cNvPr>
          <p:cNvSpPr>
            <a:spLocks noGrp="1"/>
          </p:cNvSpPr>
          <p:nvPr>
            <p:ph type="subTitle" idx="1"/>
          </p:nvPr>
        </p:nvSpPr>
        <p:spPr>
          <a:xfrm>
            <a:off x="899858" y="2829612"/>
            <a:ext cx="5437187" cy="2314839"/>
          </a:xfrm>
        </p:spPr>
        <p:txBody>
          <a:bodyPr vert="horz" wrap="square" lIns="0" tIns="0" rIns="0" bIns="0" rtlCol="0">
            <a:normAutofit fontScale="92500" lnSpcReduction="20000"/>
          </a:bodyPr>
          <a:lstStyle/>
          <a:p>
            <a:pPr marL="0" indent="0">
              <a:lnSpc>
                <a:spcPct val="100000"/>
              </a:lnSpc>
            </a:pPr>
            <a:r>
              <a:rPr lang="en-US" dirty="0"/>
              <a:t>As we progress from the initial rollout we hope to be able to work with all GP practices across the Bury, Rochdale, Oldham and Salford area.</a:t>
            </a:r>
          </a:p>
          <a:p>
            <a:pPr marL="0" indent="0">
              <a:lnSpc>
                <a:spcPct val="100000"/>
              </a:lnSpc>
            </a:pPr>
            <a:r>
              <a:rPr lang="en-US" dirty="0"/>
              <a:t>Once the Service becomes statutory ALL deaths (both in Primary and Secondary care) will be </a:t>
            </a:r>
            <a:r>
              <a:rPr lang="en-US" dirty="0" err="1"/>
              <a:t>scrutinised</a:t>
            </a:r>
            <a:r>
              <a:rPr lang="en-US" dirty="0"/>
              <a:t> by the ME’s unless the death requires coronial review.</a:t>
            </a:r>
          </a:p>
        </p:txBody>
      </p:sp>
      <p:sp>
        <p:nvSpPr>
          <p:cNvPr id="26" name="Freeform: Shape 25">
            <a:extLst>
              <a:ext uri="{FF2B5EF4-FFF2-40B4-BE49-F238E27FC236}">
                <a16:creationId xmlns:a16="http://schemas.microsoft.com/office/drawing/2014/main" id="{74033C2F-EE38-427C-97E3-08EAC8822A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1760"/>
            <a:ext cx="666497" cy="1080000"/>
          </a:xfrm>
          <a:custGeom>
            <a:avLst/>
            <a:gdLst>
              <a:gd name="connsiteX0" fmla="*/ 126497 w 666497"/>
              <a:gd name="connsiteY0" fmla="*/ 0 h 1080000"/>
              <a:gd name="connsiteX1" fmla="*/ 666497 w 666497"/>
              <a:gd name="connsiteY1" fmla="*/ 540000 h 1080000"/>
              <a:gd name="connsiteX2" fmla="*/ 126497 w 666497"/>
              <a:gd name="connsiteY2" fmla="*/ 1080000 h 1080000"/>
              <a:gd name="connsiteX3" fmla="*/ 17668 w 666497"/>
              <a:gd name="connsiteY3" fmla="*/ 1069029 h 1080000"/>
              <a:gd name="connsiteX4" fmla="*/ 0 w 666497"/>
              <a:gd name="connsiteY4" fmla="*/ 1063545 h 1080000"/>
              <a:gd name="connsiteX5" fmla="*/ 0 w 666497"/>
              <a:gd name="connsiteY5" fmla="*/ 16455 h 1080000"/>
              <a:gd name="connsiteX6" fmla="*/ 17668 w 666497"/>
              <a:gd name="connsiteY6" fmla="*/ 10971 h 1080000"/>
              <a:gd name="connsiteX7" fmla="*/ 126497 w 666497"/>
              <a:gd name="connsiteY7"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497" h="1080000">
                <a:moveTo>
                  <a:pt x="126497" y="0"/>
                </a:moveTo>
                <a:cubicBezTo>
                  <a:pt x="424731" y="0"/>
                  <a:pt x="666497" y="241766"/>
                  <a:pt x="666497" y="540000"/>
                </a:cubicBezTo>
                <a:cubicBezTo>
                  <a:pt x="666497" y="838234"/>
                  <a:pt x="424731" y="1080000"/>
                  <a:pt x="126497" y="1080000"/>
                </a:cubicBezTo>
                <a:cubicBezTo>
                  <a:pt x="89218" y="1080000"/>
                  <a:pt x="52821" y="1076222"/>
                  <a:pt x="17668" y="1069029"/>
                </a:cubicBezTo>
                <a:lnTo>
                  <a:pt x="0" y="1063545"/>
                </a:lnTo>
                <a:lnTo>
                  <a:pt x="0" y="16455"/>
                </a:lnTo>
                <a:lnTo>
                  <a:pt x="17668" y="10971"/>
                </a:lnTo>
                <a:cubicBezTo>
                  <a:pt x="52821" y="3778"/>
                  <a:pt x="89218" y="0"/>
                  <a:pt x="126497"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8" name="Group 27">
            <a:extLst>
              <a:ext uri="{FF2B5EF4-FFF2-40B4-BE49-F238E27FC236}">
                <a16:creationId xmlns:a16="http://schemas.microsoft.com/office/drawing/2014/main" id="{22940903-7865-4026-879C-CC1ADF9116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34337" y="800983"/>
            <a:ext cx="4006800" cy="3788841"/>
            <a:chOff x="7762003" y="672385"/>
            <a:chExt cx="4006800" cy="3788841"/>
          </a:xfrm>
        </p:grpSpPr>
        <p:sp>
          <p:nvSpPr>
            <p:cNvPr id="29" name="Freeform: Shape 28">
              <a:extLst>
                <a:ext uri="{FF2B5EF4-FFF2-40B4-BE49-F238E27FC236}">
                  <a16:creationId xmlns:a16="http://schemas.microsoft.com/office/drawing/2014/main" id="{982D1BD3-FFA8-4027-A890-672FDD8F70B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8528803" y="672385"/>
              <a:ext cx="3240000" cy="3788841"/>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508000" dist="203200" dir="9600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Oval 29">
              <a:extLst>
                <a:ext uri="{FF2B5EF4-FFF2-40B4-BE49-F238E27FC236}">
                  <a16:creationId xmlns:a16="http://schemas.microsoft.com/office/drawing/2014/main" id="{7BC5C6D9-8420-4B6F-A949-7B6565266B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8572003" y="180004"/>
              <a:ext cx="1620000" cy="3240000"/>
            </a:xfrm>
            <a:prstGeom prst="ellipse">
              <a:avLst/>
            </a:prstGeom>
            <a:gradFill>
              <a:gsLst>
                <a:gs pos="100000">
                  <a:schemeClr val="bg2">
                    <a:lumMod val="90000"/>
                    <a:lumOff val="10000"/>
                  </a:schemeClr>
                </a:gs>
                <a:gs pos="50000">
                  <a:schemeClr val="bg2">
                    <a:lumMod val="90000"/>
                    <a:lumOff val="10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2" name="Group 31">
            <a:extLst>
              <a:ext uri="{FF2B5EF4-FFF2-40B4-BE49-F238E27FC236}">
                <a16:creationId xmlns:a16="http://schemas.microsoft.com/office/drawing/2014/main" id="{E82CFC28-5F56-4F2C-A953-AB57C1CE5C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386" y="5149126"/>
            <a:ext cx="762805" cy="734873"/>
            <a:chOff x="7950336" y="1300590"/>
            <a:chExt cx="762805" cy="734873"/>
          </a:xfrm>
        </p:grpSpPr>
        <p:sp>
          <p:nvSpPr>
            <p:cNvPr id="33" name="Freeform 5">
              <a:extLst>
                <a:ext uri="{FF2B5EF4-FFF2-40B4-BE49-F238E27FC236}">
                  <a16:creationId xmlns:a16="http://schemas.microsoft.com/office/drawing/2014/main" id="{492EB854-02D8-4A9E-8BA5-5FEE21DD09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Freeform 6">
              <a:extLst>
                <a:ext uri="{FF2B5EF4-FFF2-40B4-BE49-F238E27FC236}">
                  <a16:creationId xmlns:a16="http://schemas.microsoft.com/office/drawing/2014/main" id="{A1676C39-91DD-4843-8315-4285BA1E7E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Freeform 8">
              <a:extLst>
                <a:ext uri="{FF2B5EF4-FFF2-40B4-BE49-F238E27FC236}">
                  <a16:creationId xmlns:a16="http://schemas.microsoft.com/office/drawing/2014/main" id="{B339FEEC-A688-4A3E-BA2C-8FC738A8A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Date Placeholder 2">
            <a:extLst>
              <a:ext uri="{FF2B5EF4-FFF2-40B4-BE49-F238E27FC236}">
                <a16:creationId xmlns:a16="http://schemas.microsoft.com/office/drawing/2014/main" id="{01D97C99-AEEA-49ED-A10A-15CAD3FBC849}"/>
              </a:ext>
            </a:extLst>
          </p:cNvPr>
          <p:cNvSpPr>
            <a:spLocks noGrp="1"/>
          </p:cNvSpPr>
          <p:nvPr>
            <p:ph type="dt" sz="half" idx="10"/>
          </p:nvPr>
        </p:nvSpPr>
        <p:spPr>
          <a:xfrm>
            <a:off x="550863" y="6507212"/>
            <a:ext cx="2628900" cy="153888"/>
          </a:xfrm>
        </p:spPr>
        <p:txBody>
          <a:bodyPr vert="horz" wrap="square" lIns="0" tIns="0" rIns="0" bIns="0" rtlCol="0" anchor="ctr">
            <a:normAutofit/>
          </a:bodyPr>
          <a:lstStyle/>
          <a:p>
            <a:pPr>
              <a:spcAft>
                <a:spcPts val="600"/>
              </a:spcAft>
            </a:pPr>
            <a:r>
              <a:rPr lang="en-US" dirty="0">
                <a:solidFill>
                  <a:schemeClr val="tx1">
                    <a:alpha val="80000"/>
                  </a:schemeClr>
                </a:solidFill>
              </a:rPr>
              <a:t>14/7/22</a:t>
            </a:r>
          </a:p>
        </p:txBody>
      </p:sp>
      <p:sp>
        <p:nvSpPr>
          <p:cNvPr id="4" name="Footer Placeholder 3">
            <a:extLst>
              <a:ext uri="{FF2B5EF4-FFF2-40B4-BE49-F238E27FC236}">
                <a16:creationId xmlns:a16="http://schemas.microsoft.com/office/drawing/2014/main" id="{D4E9F5B1-B6F1-45CA-8B99-16A536180822}"/>
              </a:ext>
            </a:extLst>
          </p:cNvPr>
          <p:cNvSpPr>
            <a:spLocks noGrp="1"/>
          </p:cNvSpPr>
          <p:nvPr>
            <p:ph type="ftr" sz="quarter" idx="11"/>
          </p:nvPr>
        </p:nvSpPr>
        <p:spPr>
          <a:xfrm>
            <a:off x="3359150" y="6507212"/>
            <a:ext cx="6379210" cy="153888"/>
          </a:xfrm>
        </p:spPr>
        <p:txBody>
          <a:bodyPr vert="horz" wrap="square" lIns="0" tIns="0" rIns="0" bIns="0" rtlCol="0" anchor="ctr">
            <a:normAutofit/>
          </a:bodyPr>
          <a:lstStyle/>
          <a:p>
            <a:pPr>
              <a:spcAft>
                <a:spcPts val="600"/>
              </a:spcAft>
            </a:pPr>
            <a:r>
              <a:rPr lang="en-US" kern="1200" dirty="0">
                <a:solidFill>
                  <a:schemeClr val="tx1">
                    <a:alpha val="80000"/>
                  </a:schemeClr>
                </a:solidFill>
                <a:latin typeface="+mn-lt"/>
                <a:ea typeface="+mn-ea"/>
                <a:cs typeface="+mn-cs"/>
              </a:rPr>
              <a:t>NCA ME SERVICE</a:t>
            </a:r>
          </a:p>
        </p:txBody>
      </p:sp>
      <p:sp>
        <p:nvSpPr>
          <p:cNvPr id="5" name="Slide Number Placeholder 4">
            <a:extLst>
              <a:ext uri="{FF2B5EF4-FFF2-40B4-BE49-F238E27FC236}">
                <a16:creationId xmlns:a16="http://schemas.microsoft.com/office/drawing/2014/main" id="{518AB67D-1209-4806-AD53-9FAC049042BB}"/>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8</a:t>
            </a:fld>
            <a:endParaRPr lang="en-US">
              <a:solidFill>
                <a:schemeClr val="tx1">
                  <a:alpha val="80000"/>
                </a:schemeClr>
              </a:solidFill>
            </a:endParaRPr>
          </a:p>
        </p:txBody>
      </p:sp>
      <p:sp>
        <p:nvSpPr>
          <p:cNvPr id="8" name="TextBox 7">
            <a:extLst>
              <a:ext uri="{FF2B5EF4-FFF2-40B4-BE49-F238E27FC236}">
                <a16:creationId xmlns:a16="http://schemas.microsoft.com/office/drawing/2014/main" id="{F9D7F313-7CA5-40E1-8191-499FF1E3E182}"/>
              </a:ext>
            </a:extLst>
          </p:cNvPr>
          <p:cNvSpPr txBox="1"/>
          <p:nvPr/>
        </p:nvSpPr>
        <p:spPr>
          <a:xfrm>
            <a:off x="1360418" y="5936056"/>
            <a:ext cx="2918532" cy="369332"/>
          </a:xfrm>
          <a:prstGeom prst="rect">
            <a:avLst/>
          </a:prstGeom>
          <a:noFill/>
        </p:spPr>
        <p:txBody>
          <a:bodyPr wrap="square" rtlCol="0">
            <a:spAutoFit/>
          </a:bodyPr>
          <a:lstStyle/>
          <a:p>
            <a:r>
              <a:rPr lang="en-GB" dirty="0"/>
              <a:t>*</a:t>
            </a:r>
            <a:r>
              <a:rPr lang="en-GB" sz="1200" dirty="0"/>
              <a:t>as per current updates from </a:t>
            </a:r>
            <a:r>
              <a:rPr lang="en-GB" sz="1200" dirty="0" err="1"/>
              <a:t>RCPath</a:t>
            </a:r>
            <a:endParaRPr lang="en-GB" sz="1200" dirty="0"/>
          </a:p>
        </p:txBody>
      </p:sp>
      <p:pic>
        <p:nvPicPr>
          <p:cNvPr id="37" name="Picture 36">
            <a:extLst>
              <a:ext uri="{FF2B5EF4-FFF2-40B4-BE49-F238E27FC236}">
                <a16:creationId xmlns:a16="http://schemas.microsoft.com/office/drawing/2014/main" id="{8E27EE28-4322-42EF-A576-83E59AD30C9D}"/>
              </a:ext>
            </a:extLst>
          </p:cNvPr>
          <p:cNvPicPr>
            <a:picLocks noChangeAspect="1"/>
          </p:cNvPicPr>
          <p:nvPr/>
        </p:nvPicPr>
        <p:blipFill>
          <a:blip r:embed="rId2"/>
          <a:stretch>
            <a:fillRect/>
          </a:stretch>
        </p:blipFill>
        <p:spPr>
          <a:xfrm>
            <a:off x="7310610" y="1485273"/>
            <a:ext cx="3887454" cy="3887454"/>
          </a:xfrm>
          <a:prstGeom prst="rect">
            <a:avLst/>
          </a:prstGeom>
        </p:spPr>
      </p:pic>
    </p:spTree>
    <p:extLst>
      <p:ext uri="{BB962C8B-B14F-4D97-AF65-F5344CB8AC3E}">
        <p14:creationId xmlns:p14="http://schemas.microsoft.com/office/powerpoint/2010/main" val="4253664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1800061"/>
          </a:xfrm>
        </p:spPr>
        <p:txBody>
          <a:bodyPr vert="horz" wrap="square" lIns="0" tIns="0" rIns="0" bIns="0" rtlCol="0" anchor="b" anchorCtr="0">
            <a:normAutofit/>
          </a:bodyPr>
          <a:lstStyle/>
          <a:p>
            <a:pPr>
              <a:lnSpc>
                <a:spcPct val="100000"/>
              </a:lnSpc>
            </a:pPr>
            <a:r>
              <a:rPr lang="en-US" dirty="0"/>
              <a:t>How</a:t>
            </a:r>
            <a:r>
              <a:rPr lang="en-US" kern="1200" dirty="0">
                <a:solidFill>
                  <a:schemeClr val="tx1"/>
                </a:solidFill>
                <a:latin typeface="+mj-lt"/>
                <a:ea typeface="+mj-ea"/>
                <a:cs typeface="+mj-cs"/>
              </a:rPr>
              <a:t>?</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359596" y="2506894"/>
            <a:ext cx="6092575" cy="3524035"/>
          </a:xfrm>
        </p:spPr>
        <p:txBody>
          <a:bodyPr vert="horz" wrap="square" lIns="0" tIns="0" rIns="0" bIns="0" rtlCol="0">
            <a:normAutofit fontScale="92500" lnSpcReduction="20000"/>
          </a:bodyPr>
          <a:lstStyle/>
          <a:p>
            <a:pPr marL="0" indent="0">
              <a:lnSpc>
                <a:spcPct val="90000"/>
              </a:lnSpc>
            </a:pPr>
            <a:r>
              <a:rPr lang="en-GB" sz="2000" kern="1200" dirty="0">
                <a:latin typeface="+mn-lt"/>
                <a:ea typeface="+mn-ea"/>
                <a:cs typeface="+mn-cs"/>
              </a:rPr>
              <a:t>Once the System reaches your practice a few differences in completing the MCCD will come into play.</a:t>
            </a:r>
          </a:p>
          <a:p>
            <a:pPr marL="0" indent="0">
              <a:lnSpc>
                <a:spcPct val="90000"/>
              </a:lnSpc>
            </a:pPr>
            <a:r>
              <a:rPr lang="en-GB" sz="2000" kern="1200" dirty="0">
                <a:latin typeface="+mn-lt"/>
                <a:ea typeface="+mn-ea"/>
                <a:cs typeface="+mn-cs"/>
              </a:rPr>
              <a:t>The ME Service will need to be notified of a death, via email. In the email a preposed cause of death, care su</a:t>
            </a:r>
            <a:r>
              <a:rPr lang="en-GB" sz="2000" dirty="0"/>
              <a:t>mmary and GP contact details will be needed.</a:t>
            </a:r>
          </a:p>
          <a:p>
            <a:pPr marL="0" indent="0">
              <a:lnSpc>
                <a:spcPct val="90000"/>
              </a:lnSpc>
            </a:pPr>
            <a:r>
              <a:rPr lang="en-GB" sz="2000" kern="1200" dirty="0">
                <a:latin typeface="+mn-lt"/>
                <a:ea typeface="+mn-ea"/>
                <a:cs typeface="+mn-cs"/>
              </a:rPr>
              <a:t>Once reviewed, the ME Service will reply with an agreed cause of death and the GP can complete the MCCD (Cause of death will need to match the one from the ME following review otherwise registrars may reject it).</a:t>
            </a:r>
          </a:p>
          <a:p>
            <a:pPr marL="0" indent="0">
              <a:lnSpc>
                <a:spcPct val="90000"/>
              </a:lnSpc>
            </a:pPr>
            <a:r>
              <a:rPr lang="en-GB" sz="2000" dirty="0"/>
              <a:t>We hope to review deaths within 24 hours of notification (Please note currently we do not cover weekends and are open Monday to Friday 08:00 – 16:00).</a:t>
            </a:r>
            <a:endParaRPr lang="en-GB" sz="2000" kern="1200" dirty="0">
              <a:latin typeface="+mn-lt"/>
              <a:ea typeface="+mn-ea"/>
              <a:cs typeface="+mn-cs"/>
            </a:endParaRPr>
          </a:p>
          <a:p>
            <a:pPr marL="0" indent="0">
              <a:lnSpc>
                <a:spcPct val="90000"/>
              </a:lnSpc>
            </a:pPr>
            <a:endParaRPr lang="en-GB" sz="2000" kern="1200" dirty="0">
              <a:latin typeface="+mn-lt"/>
              <a:ea typeface="+mn-ea"/>
              <a:cs typeface="+mn-cs"/>
            </a:endParaRPr>
          </a:p>
          <a:p>
            <a:pPr marL="0" indent="0">
              <a:lnSpc>
                <a:spcPct val="90000"/>
              </a:lnSpc>
            </a:pPr>
            <a:endParaRPr lang="en-GB" sz="2000" kern="1200" dirty="0">
              <a:latin typeface="+mn-lt"/>
              <a:ea typeface="+mn-ea"/>
              <a:cs typeface="+mn-cs"/>
            </a:endParaRPr>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8744" r="5007" b="2"/>
          <a:stretch/>
        </p:blipFill>
        <p:spPr>
          <a:xfrm>
            <a:off x="9426381" y="4855825"/>
            <a:ext cx="1608064" cy="1608064"/>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a:xfrm>
            <a:off x="550863" y="6507212"/>
            <a:ext cx="2628900" cy="153888"/>
          </a:xfrm>
        </p:spPr>
        <p:txBody>
          <a:bodyPr vert="horz" wrap="square" lIns="0" tIns="0" rIns="0" bIns="0" rtlCol="0" anchor="ctr">
            <a:normAutofit/>
          </a:bodyPr>
          <a:lstStyle/>
          <a:p>
            <a:pPr>
              <a:spcAft>
                <a:spcPts val="600"/>
              </a:spcAft>
            </a:pPr>
            <a:r>
              <a:rPr lang="en-US" dirty="0">
                <a:solidFill>
                  <a:schemeClr val="tx1">
                    <a:alpha val="80000"/>
                  </a:schemeClr>
                </a:solidFill>
              </a:rPr>
              <a:t>14/7/22</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a:xfrm>
            <a:off x="3359150" y="6507212"/>
            <a:ext cx="6379210" cy="153888"/>
          </a:xfrm>
        </p:spPr>
        <p:txBody>
          <a:bodyPr vert="horz" wrap="square" lIns="0" tIns="0" rIns="0" bIns="0" rtlCol="0" anchor="ctr">
            <a:normAutofit/>
          </a:bodyPr>
          <a:lstStyle/>
          <a:p>
            <a:pPr>
              <a:spcAft>
                <a:spcPts val="600"/>
              </a:spcAft>
            </a:pPr>
            <a:r>
              <a:rPr lang="en-US" kern="1200" dirty="0">
                <a:solidFill>
                  <a:schemeClr val="tx1">
                    <a:alpha val="80000"/>
                  </a:schemeClr>
                </a:solidFill>
                <a:latin typeface="+mn-lt"/>
                <a:ea typeface="+mn-ea"/>
                <a:cs typeface="+mn-cs"/>
              </a:rPr>
              <a:t>NCA ME SERVICE</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9</a:t>
            </a:fld>
            <a:endParaRPr lang="en-US">
              <a:solidFill>
                <a:schemeClr val="tx1">
                  <a:alpha val="80000"/>
                </a:schemeClr>
              </a:solidFill>
            </a:endParaRPr>
          </a:p>
        </p:txBody>
      </p:sp>
      <p:pic>
        <p:nvPicPr>
          <p:cNvPr id="9" name="Picture Placeholder 11" descr="Data Background">
            <a:extLst>
              <a:ext uri="{FF2B5EF4-FFF2-40B4-BE49-F238E27FC236}">
                <a16:creationId xmlns:a16="http://schemas.microsoft.com/office/drawing/2014/main" id="{0E2709E5-9C94-49BA-A43B-3321FE33AA2A}"/>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7242264" y="880898"/>
            <a:ext cx="4502984" cy="4502984"/>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p:spPr>
      </p:pic>
    </p:spTree>
    <p:extLst>
      <p:ext uri="{BB962C8B-B14F-4D97-AF65-F5344CB8AC3E}">
        <p14:creationId xmlns:p14="http://schemas.microsoft.com/office/powerpoint/2010/main" val="1950634188"/>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2.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{FDCFB3CC-FD03-424B-9477-3DB4378BFF6F}tf33713516_win32</Template>
  <TotalTime>479</TotalTime>
  <Words>840</Words>
  <Application>Microsoft Office PowerPoint</Application>
  <PresentationFormat>Widescreen</PresentationFormat>
  <Paragraphs>96</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Gill Sans MT</vt:lpstr>
      <vt:lpstr>Symbol</vt:lpstr>
      <vt:lpstr>Walbaum Display</vt:lpstr>
      <vt:lpstr>3DFloatVTI</vt:lpstr>
      <vt:lpstr>Community Rollout</vt:lpstr>
      <vt:lpstr>Agenda</vt:lpstr>
      <vt:lpstr>Introduction</vt:lpstr>
      <vt:lpstr>Who?</vt:lpstr>
      <vt:lpstr>Why?</vt:lpstr>
      <vt:lpstr>When?</vt:lpstr>
      <vt:lpstr>Initial Rollout</vt:lpstr>
      <vt:lpstr>Progression</vt:lpstr>
      <vt:lpstr>How?</vt:lpstr>
      <vt:lpstr>Urgent Release Deaths</vt:lpstr>
      <vt:lpstr>Timeline</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Rollout</dc:title>
  <dc:creator>Topping Joe Clerical (RW6) PAHNT</dc:creator>
  <cp:lastModifiedBy>Joe Topping</cp:lastModifiedBy>
  <cp:revision>20</cp:revision>
  <dcterms:created xsi:type="dcterms:W3CDTF">2022-07-14T07:08:24Z</dcterms:created>
  <dcterms:modified xsi:type="dcterms:W3CDTF">2023-11-03T10:50:00Z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